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84" r:id="rId5"/>
    <p:sldMasterId id="2147483696" r:id="rId6"/>
    <p:sldMasterId id="2147483670" r:id="rId7"/>
  </p:sldMasterIdLst>
  <p:notesMasterIdLst>
    <p:notesMasterId r:id="rId27"/>
  </p:notesMasterIdLst>
  <p:sldIdLst>
    <p:sldId id="341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30" r:id="rId26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B"/>
    <a:srgbClr val="40A36D"/>
    <a:srgbClr val="767779"/>
    <a:srgbClr val="B97098"/>
    <a:srgbClr val="4C3A74"/>
    <a:srgbClr val="00628C"/>
    <a:srgbClr val="00BCE7"/>
    <a:srgbClr val="ED1B34"/>
    <a:srgbClr val="F36D66"/>
    <a:srgbClr val="FBB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2121" autoAdjust="0"/>
  </p:normalViewPr>
  <p:slideViewPr>
    <p:cSldViewPr snapToGrid="0">
      <p:cViewPr>
        <p:scale>
          <a:sx n="100" d="100"/>
          <a:sy n="100" d="100"/>
        </p:scale>
        <p:origin x="-744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11EB99-59A9-4B68-B0BA-FFD62285E7F5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264756-8762-4820-B536-0DF91BBFCE08}">
      <dgm:prSet phldrT="[Текст]" custT="1"/>
      <dgm:spPr/>
      <dgm:t>
        <a:bodyPr/>
        <a:lstStyle/>
        <a:p>
          <a:r>
            <a:rPr lang="ru-RU" sz="2400" dirty="0" smtClean="0"/>
            <a:t>Отсутствие лицензии на осуществление деятельности по привлечению денежных средств</a:t>
          </a:r>
          <a:endParaRPr lang="ru-RU" sz="2400" dirty="0"/>
        </a:p>
      </dgm:t>
    </dgm:pt>
    <dgm:pt modelId="{BB283658-45AD-4762-8FE2-9C67A845DA4C}" type="parTrans" cxnId="{DA6A20E1-9B80-45C7-92BA-D47A7A5021C7}">
      <dgm:prSet/>
      <dgm:spPr/>
      <dgm:t>
        <a:bodyPr/>
        <a:lstStyle/>
        <a:p>
          <a:endParaRPr lang="ru-RU"/>
        </a:p>
      </dgm:t>
    </dgm:pt>
    <dgm:pt modelId="{A76AC1DE-6A68-4E58-968A-C625C9FDA67E}" type="sibTrans" cxnId="{DA6A20E1-9B80-45C7-92BA-D47A7A5021C7}">
      <dgm:prSet/>
      <dgm:spPr/>
      <dgm:t>
        <a:bodyPr/>
        <a:lstStyle/>
        <a:p>
          <a:endParaRPr lang="ru-RU"/>
        </a:p>
      </dgm:t>
    </dgm:pt>
    <dgm:pt modelId="{1953DCBD-16D5-4F91-967D-AD1E338603E5}">
      <dgm:prSet custT="1"/>
      <dgm:spPr/>
      <dgm:t>
        <a:bodyPr/>
        <a:lstStyle/>
        <a:p>
          <a:r>
            <a:rPr lang="ru-RU" sz="2400" dirty="0" smtClean="0"/>
            <a:t>Обещание высокой доходности, в несколько раз превышающей рыночный уровень</a:t>
          </a:r>
          <a:endParaRPr lang="ru-RU" sz="2400" dirty="0"/>
        </a:p>
      </dgm:t>
    </dgm:pt>
    <dgm:pt modelId="{596104FA-2575-4DA9-96FA-0D52DD09ECDA}" type="parTrans" cxnId="{BBD79310-58CA-4EA8-ABCD-EA8D8EBEBB19}">
      <dgm:prSet/>
      <dgm:spPr/>
      <dgm:t>
        <a:bodyPr/>
        <a:lstStyle/>
        <a:p>
          <a:endParaRPr lang="ru-RU"/>
        </a:p>
      </dgm:t>
    </dgm:pt>
    <dgm:pt modelId="{40A75D57-1249-4474-B782-2B4D78C224DF}" type="sibTrans" cxnId="{BBD79310-58CA-4EA8-ABCD-EA8D8EBEBB19}">
      <dgm:prSet/>
      <dgm:spPr/>
      <dgm:t>
        <a:bodyPr/>
        <a:lstStyle/>
        <a:p>
          <a:endParaRPr lang="ru-RU"/>
        </a:p>
      </dgm:t>
    </dgm:pt>
    <dgm:pt modelId="{5ED4E22E-5B08-4262-A5A7-5E7F7CE694FF}">
      <dgm:prSet custT="1"/>
      <dgm:spPr/>
      <dgm:t>
        <a:bodyPr/>
        <a:lstStyle/>
        <a:p>
          <a:r>
            <a:rPr lang="ru-RU" sz="2400" dirty="0" smtClean="0"/>
            <a:t>Гарантирование доходности, что запрещено на рынке ценных бумаг</a:t>
          </a:r>
          <a:endParaRPr lang="ru-RU" sz="2400" dirty="0"/>
        </a:p>
      </dgm:t>
    </dgm:pt>
    <dgm:pt modelId="{F166FED5-DF97-49B0-AFA8-73FD338F1293}" type="parTrans" cxnId="{F79568E5-A7ED-407A-B5F8-0CAE37352C32}">
      <dgm:prSet/>
      <dgm:spPr/>
      <dgm:t>
        <a:bodyPr/>
        <a:lstStyle/>
        <a:p>
          <a:endParaRPr lang="ru-RU"/>
        </a:p>
      </dgm:t>
    </dgm:pt>
    <dgm:pt modelId="{5EAF41DA-AAEE-4892-AC1A-5C6EDC085A48}" type="sibTrans" cxnId="{F79568E5-A7ED-407A-B5F8-0CAE37352C32}">
      <dgm:prSet/>
      <dgm:spPr/>
      <dgm:t>
        <a:bodyPr/>
        <a:lstStyle/>
        <a:p>
          <a:endParaRPr lang="ru-RU"/>
        </a:p>
      </dgm:t>
    </dgm:pt>
    <dgm:pt modelId="{1471E84A-D747-47AB-9956-601F17BB95D4}">
      <dgm:prSet custT="1"/>
      <dgm:spPr/>
      <dgm:t>
        <a:bodyPr/>
        <a:lstStyle/>
        <a:p>
          <a:r>
            <a:rPr lang="ru-RU" sz="2400" dirty="0" smtClean="0"/>
            <a:t>Массированная реклама в СМИ, сети Интернет</a:t>
          </a:r>
          <a:endParaRPr lang="ru-RU" sz="2400" dirty="0"/>
        </a:p>
      </dgm:t>
    </dgm:pt>
    <dgm:pt modelId="{B4D88277-2005-46F7-ADA8-F9C00D3585F0}" type="parTrans" cxnId="{9AFE2744-C86B-47CD-8F51-833C27B82AEF}">
      <dgm:prSet/>
      <dgm:spPr/>
      <dgm:t>
        <a:bodyPr/>
        <a:lstStyle/>
        <a:p>
          <a:endParaRPr lang="ru-RU"/>
        </a:p>
      </dgm:t>
    </dgm:pt>
    <dgm:pt modelId="{24665EDA-810E-4F44-A1DD-FD176E0A29F3}" type="sibTrans" cxnId="{9AFE2744-C86B-47CD-8F51-833C27B82AEF}">
      <dgm:prSet/>
      <dgm:spPr/>
      <dgm:t>
        <a:bodyPr/>
        <a:lstStyle/>
        <a:p>
          <a:endParaRPr lang="ru-RU"/>
        </a:p>
      </dgm:t>
    </dgm:pt>
    <dgm:pt modelId="{972E9CDE-DE1E-439D-BDF0-F28D49F8A33E}" type="pres">
      <dgm:prSet presAssocID="{4A11EB99-59A9-4B68-B0BA-FFD62285E7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33E26-35AD-41C5-9CA8-DF2BA5391459}" type="pres">
      <dgm:prSet presAssocID="{62264756-8762-4820-B536-0DF91BBFCE08}" presName="comp" presStyleCnt="0"/>
      <dgm:spPr/>
    </dgm:pt>
    <dgm:pt modelId="{46220A10-2C5F-4564-B5B1-EA459E6F9855}" type="pres">
      <dgm:prSet presAssocID="{62264756-8762-4820-B536-0DF91BBFCE08}" presName="box" presStyleLbl="node1" presStyleIdx="0" presStyleCnt="4" custLinFactNeighborX="-334" custLinFactNeighborY="-205"/>
      <dgm:spPr/>
      <dgm:t>
        <a:bodyPr/>
        <a:lstStyle/>
        <a:p>
          <a:endParaRPr lang="ru-RU"/>
        </a:p>
      </dgm:t>
    </dgm:pt>
    <dgm:pt modelId="{421AA274-7D74-45F2-834E-1E50F157DB45}" type="pres">
      <dgm:prSet presAssocID="{62264756-8762-4820-B536-0DF91BBFCE08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5ABC47-C55A-469E-868E-7B77C9ADE097}" type="pres">
      <dgm:prSet presAssocID="{62264756-8762-4820-B536-0DF91BBFCE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A4BC5-1187-421E-AF8E-4C0E0A8BFEC6}" type="pres">
      <dgm:prSet presAssocID="{A76AC1DE-6A68-4E58-968A-C625C9FDA67E}" presName="spacer" presStyleCnt="0"/>
      <dgm:spPr/>
    </dgm:pt>
    <dgm:pt modelId="{19309CEE-22AF-449C-8ECA-2AC647B74F76}" type="pres">
      <dgm:prSet presAssocID="{1953DCBD-16D5-4F91-967D-AD1E338603E5}" presName="comp" presStyleCnt="0"/>
      <dgm:spPr/>
    </dgm:pt>
    <dgm:pt modelId="{8F27D39B-5AA5-410E-80A0-0D4B19DB4C70}" type="pres">
      <dgm:prSet presAssocID="{1953DCBD-16D5-4F91-967D-AD1E338603E5}" presName="box" presStyleLbl="node1" presStyleIdx="1" presStyleCnt="4"/>
      <dgm:spPr/>
      <dgm:t>
        <a:bodyPr/>
        <a:lstStyle/>
        <a:p>
          <a:endParaRPr lang="ru-RU"/>
        </a:p>
      </dgm:t>
    </dgm:pt>
    <dgm:pt modelId="{DF1F4077-080A-484B-B167-DE93F8F85097}" type="pres">
      <dgm:prSet presAssocID="{1953DCBD-16D5-4F91-967D-AD1E338603E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AD8E9E-EE36-4EC6-B698-71661AFD810D}" type="pres">
      <dgm:prSet presAssocID="{1953DCBD-16D5-4F91-967D-AD1E338603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EC16D-7752-4419-95C9-71042F73190F}" type="pres">
      <dgm:prSet presAssocID="{40A75D57-1249-4474-B782-2B4D78C224DF}" presName="spacer" presStyleCnt="0"/>
      <dgm:spPr/>
    </dgm:pt>
    <dgm:pt modelId="{C53CA8B2-7D75-476E-AF0A-6C8D2A112667}" type="pres">
      <dgm:prSet presAssocID="{5ED4E22E-5B08-4262-A5A7-5E7F7CE694FF}" presName="comp" presStyleCnt="0"/>
      <dgm:spPr/>
    </dgm:pt>
    <dgm:pt modelId="{2B00D9A9-84CD-4715-B316-14B822971C13}" type="pres">
      <dgm:prSet presAssocID="{5ED4E22E-5B08-4262-A5A7-5E7F7CE694FF}" presName="box" presStyleLbl="node1" presStyleIdx="2" presStyleCnt="4"/>
      <dgm:spPr/>
      <dgm:t>
        <a:bodyPr/>
        <a:lstStyle/>
        <a:p>
          <a:endParaRPr lang="ru-RU"/>
        </a:p>
      </dgm:t>
    </dgm:pt>
    <dgm:pt modelId="{C6881BA2-E7F5-4FA2-AEE3-94B09CCE77F1}" type="pres">
      <dgm:prSet presAssocID="{5ED4E22E-5B08-4262-A5A7-5E7F7CE694FF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3472345-8314-4335-8108-A9EB12AB100A}" type="pres">
      <dgm:prSet presAssocID="{5ED4E22E-5B08-4262-A5A7-5E7F7CE694F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6344E-C4D2-4BEB-965F-6A12A31680EA}" type="pres">
      <dgm:prSet presAssocID="{5EAF41DA-AAEE-4892-AC1A-5C6EDC085A48}" presName="spacer" presStyleCnt="0"/>
      <dgm:spPr/>
    </dgm:pt>
    <dgm:pt modelId="{39FADA35-DD4F-4D7C-8C2D-AD10C99FA621}" type="pres">
      <dgm:prSet presAssocID="{1471E84A-D747-47AB-9956-601F17BB95D4}" presName="comp" presStyleCnt="0"/>
      <dgm:spPr/>
    </dgm:pt>
    <dgm:pt modelId="{57BE40FC-65A9-4E9C-943D-D5D71970D288}" type="pres">
      <dgm:prSet presAssocID="{1471E84A-D747-47AB-9956-601F17BB95D4}" presName="box" presStyleLbl="node1" presStyleIdx="3" presStyleCnt="4"/>
      <dgm:spPr/>
      <dgm:t>
        <a:bodyPr/>
        <a:lstStyle/>
        <a:p>
          <a:endParaRPr lang="ru-RU"/>
        </a:p>
      </dgm:t>
    </dgm:pt>
    <dgm:pt modelId="{A9CAEB94-F340-40A5-A7C7-3C5235894F9B}" type="pres">
      <dgm:prSet presAssocID="{1471E84A-D747-47AB-9956-601F17BB95D4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1123C56-4D8C-4893-BE5D-AF3C06804B8B}" type="pres">
      <dgm:prSet presAssocID="{1471E84A-D747-47AB-9956-601F17BB95D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A20E1-9B80-45C7-92BA-D47A7A5021C7}" srcId="{4A11EB99-59A9-4B68-B0BA-FFD62285E7F5}" destId="{62264756-8762-4820-B536-0DF91BBFCE08}" srcOrd="0" destOrd="0" parTransId="{BB283658-45AD-4762-8FE2-9C67A845DA4C}" sibTransId="{A76AC1DE-6A68-4E58-968A-C625C9FDA67E}"/>
    <dgm:cxn modelId="{885BE2EF-9989-4B8F-B163-8AA6B6E8DC0D}" type="presOf" srcId="{62264756-8762-4820-B536-0DF91BBFCE08}" destId="{9F5ABC47-C55A-469E-868E-7B77C9ADE097}" srcOrd="1" destOrd="0" presId="urn:microsoft.com/office/officeart/2005/8/layout/vList4"/>
    <dgm:cxn modelId="{6A15A16F-52D4-4E9B-91CD-0FA4CE4DFAF3}" type="presOf" srcId="{62264756-8762-4820-B536-0DF91BBFCE08}" destId="{46220A10-2C5F-4564-B5B1-EA459E6F9855}" srcOrd="0" destOrd="0" presId="urn:microsoft.com/office/officeart/2005/8/layout/vList4"/>
    <dgm:cxn modelId="{F79568E5-A7ED-407A-B5F8-0CAE37352C32}" srcId="{4A11EB99-59A9-4B68-B0BA-FFD62285E7F5}" destId="{5ED4E22E-5B08-4262-A5A7-5E7F7CE694FF}" srcOrd="2" destOrd="0" parTransId="{F166FED5-DF97-49B0-AFA8-73FD338F1293}" sibTransId="{5EAF41DA-AAEE-4892-AC1A-5C6EDC085A48}"/>
    <dgm:cxn modelId="{2E8A1FA1-99E7-4DEC-8803-2CF441254C3A}" type="presOf" srcId="{4A11EB99-59A9-4B68-B0BA-FFD62285E7F5}" destId="{972E9CDE-DE1E-439D-BDF0-F28D49F8A33E}" srcOrd="0" destOrd="0" presId="urn:microsoft.com/office/officeart/2005/8/layout/vList4"/>
    <dgm:cxn modelId="{D42D2723-2EA3-43CB-A799-D9C2B94B8BE6}" type="presOf" srcId="{5ED4E22E-5B08-4262-A5A7-5E7F7CE694FF}" destId="{2B00D9A9-84CD-4715-B316-14B822971C13}" srcOrd="0" destOrd="0" presId="urn:microsoft.com/office/officeart/2005/8/layout/vList4"/>
    <dgm:cxn modelId="{23DC2D51-9E43-448D-871A-949C4FCCA0FF}" type="presOf" srcId="{5ED4E22E-5B08-4262-A5A7-5E7F7CE694FF}" destId="{63472345-8314-4335-8108-A9EB12AB100A}" srcOrd="1" destOrd="0" presId="urn:microsoft.com/office/officeart/2005/8/layout/vList4"/>
    <dgm:cxn modelId="{9AFE2744-C86B-47CD-8F51-833C27B82AEF}" srcId="{4A11EB99-59A9-4B68-B0BA-FFD62285E7F5}" destId="{1471E84A-D747-47AB-9956-601F17BB95D4}" srcOrd="3" destOrd="0" parTransId="{B4D88277-2005-46F7-ADA8-F9C00D3585F0}" sibTransId="{24665EDA-810E-4F44-A1DD-FD176E0A29F3}"/>
    <dgm:cxn modelId="{BBD79310-58CA-4EA8-ABCD-EA8D8EBEBB19}" srcId="{4A11EB99-59A9-4B68-B0BA-FFD62285E7F5}" destId="{1953DCBD-16D5-4F91-967D-AD1E338603E5}" srcOrd="1" destOrd="0" parTransId="{596104FA-2575-4DA9-96FA-0D52DD09ECDA}" sibTransId="{40A75D57-1249-4474-B782-2B4D78C224DF}"/>
    <dgm:cxn modelId="{9C3F3ECF-EFFA-4230-AB32-FED30CC68FAA}" type="presOf" srcId="{1953DCBD-16D5-4F91-967D-AD1E338603E5}" destId="{EAAD8E9E-EE36-4EC6-B698-71661AFD810D}" srcOrd="1" destOrd="0" presId="urn:microsoft.com/office/officeart/2005/8/layout/vList4"/>
    <dgm:cxn modelId="{D8F26633-4A8A-48BA-BCBF-E76958B79C08}" type="presOf" srcId="{1953DCBD-16D5-4F91-967D-AD1E338603E5}" destId="{8F27D39B-5AA5-410E-80A0-0D4B19DB4C70}" srcOrd="0" destOrd="0" presId="urn:microsoft.com/office/officeart/2005/8/layout/vList4"/>
    <dgm:cxn modelId="{0C6D0D14-DDCF-4301-BEFD-3C2C1890AB9A}" type="presOf" srcId="{1471E84A-D747-47AB-9956-601F17BB95D4}" destId="{57BE40FC-65A9-4E9C-943D-D5D71970D288}" srcOrd="0" destOrd="0" presId="urn:microsoft.com/office/officeart/2005/8/layout/vList4"/>
    <dgm:cxn modelId="{3273D38E-FCF7-42F1-A136-1388D43272E9}" type="presOf" srcId="{1471E84A-D747-47AB-9956-601F17BB95D4}" destId="{B1123C56-4D8C-4893-BE5D-AF3C06804B8B}" srcOrd="1" destOrd="0" presId="urn:microsoft.com/office/officeart/2005/8/layout/vList4"/>
    <dgm:cxn modelId="{C88CB704-4B75-4258-AD70-CFCD8D8D637D}" type="presParOf" srcId="{972E9CDE-DE1E-439D-BDF0-F28D49F8A33E}" destId="{A1C33E26-35AD-41C5-9CA8-DF2BA5391459}" srcOrd="0" destOrd="0" presId="urn:microsoft.com/office/officeart/2005/8/layout/vList4"/>
    <dgm:cxn modelId="{4F923EC2-DAAD-44DE-B0FC-23D6783AF938}" type="presParOf" srcId="{A1C33E26-35AD-41C5-9CA8-DF2BA5391459}" destId="{46220A10-2C5F-4564-B5B1-EA459E6F9855}" srcOrd="0" destOrd="0" presId="urn:microsoft.com/office/officeart/2005/8/layout/vList4"/>
    <dgm:cxn modelId="{D00B486A-4E70-4729-BB54-C4BC98FEE756}" type="presParOf" srcId="{A1C33E26-35AD-41C5-9CA8-DF2BA5391459}" destId="{421AA274-7D74-45F2-834E-1E50F157DB45}" srcOrd="1" destOrd="0" presId="urn:microsoft.com/office/officeart/2005/8/layout/vList4"/>
    <dgm:cxn modelId="{86857B97-7FA2-440E-8B64-E686233FE2FB}" type="presParOf" srcId="{A1C33E26-35AD-41C5-9CA8-DF2BA5391459}" destId="{9F5ABC47-C55A-469E-868E-7B77C9ADE097}" srcOrd="2" destOrd="0" presId="urn:microsoft.com/office/officeart/2005/8/layout/vList4"/>
    <dgm:cxn modelId="{DF0EE53D-CE04-46EB-A018-2923AE487562}" type="presParOf" srcId="{972E9CDE-DE1E-439D-BDF0-F28D49F8A33E}" destId="{8ADA4BC5-1187-421E-AF8E-4C0E0A8BFEC6}" srcOrd="1" destOrd="0" presId="urn:microsoft.com/office/officeart/2005/8/layout/vList4"/>
    <dgm:cxn modelId="{9261A816-FA48-4755-A6D2-A9487E7376CB}" type="presParOf" srcId="{972E9CDE-DE1E-439D-BDF0-F28D49F8A33E}" destId="{19309CEE-22AF-449C-8ECA-2AC647B74F76}" srcOrd="2" destOrd="0" presId="urn:microsoft.com/office/officeart/2005/8/layout/vList4"/>
    <dgm:cxn modelId="{13E87E9E-395C-4DC4-B850-F944F3FC7A5E}" type="presParOf" srcId="{19309CEE-22AF-449C-8ECA-2AC647B74F76}" destId="{8F27D39B-5AA5-410E-80A0-0D4B19DB4C70}" srcOrd="0" destOrd="0" presId="urn:microsoft.com/office/officeart/2005/8/layout/vList4"/>
    <dgm:cxn modelId="{99E0F8BC-E8F0-44CA-90B1-29E6B4C79E43}" type="presParOf" srcId="{19309CEE-22AF-449C-8ECA-2AC647B74F76}" destId="{DF1F4077-080A-484B-B167-DE93F8F85097}" srcOrd="1" destOrd="0" presId="urn:microsoft.com/office/officeart/2005/8/layout/vList4"/>
    <dgm:cxn modelId="{3918E249-B7B0-4115-AA46-3FC242613637}" type="presParOf" srcId="{19309CEE-22AF-449C-8ECA-2AC647B74F76}" destId="{EAAD8E9E-EE36-4EC6-B698-71661AFD810D}" srcOrd="2" destOrd="0" presId="urn:microsoft.com/office/officeart/2005/8/layout/vList4"/>
    <dgm:cxn modelId="{C388D453-EAA0-425D-96CF-092E7B06EB70}" type="presParOf" srcId="{972E9CDE-DE1E-439D-BDF0-F28D49F8A33E}" destId="{592EC16D-7752-4419-95C9-71042F73190F}" srcOrd="3" destOrd="0" presId="urn:microsoft.com/office/officeart/2005/8/layout/vList4"/>
    <dgm:cxn modelId="{FCDCCC6E-312F-4AF8-A74E-8F91400EB6C9}" type="presParOf" srcId="{972E9CDE-DE1E-439D-BDF0-F28D49F8A33E}" destId="{C53CA8B2-7D75-476E-AF0A-6C8D2A112667}" srcOrd="4" destOrd="0" presId="urn:microsoft.com/office/officeart/2005/8/layout/vList4"/>
    <dgm:cxn modelId="{2E318FB9-7D7D-4E23-9C5E-B0D81BD9945A}" type="presParOf" srcId="{C53CA8B2-7D75-476E-AF0A-6C8D2A112667}" destId="{2B00D9A9-84CD-4715-B316-14B822971C13}" srcOrd="0" destOrd="0" presId="urn:microsoft.com/office/officeart/2005/8/layout/vList4"/>
    <dgm:cxn modelId="{6B69BC79-CEEE-4EEA-BE5F-BB3DD58D2804}" type="presParOf" srcId="{C53CA8B2-7D75-476E-AF0A-6C8D2A112667}" destId="{C6881BA2-E7F5-4FA2-AEE3-94B09CCE77F1}" srcOrd="1" destOrd="0" presId="urn:microsoft.com/office/officeart/2005/8/layout/vList4"/>
    <dgm:cxn modelId="{893EF8DC-B983-4BBD-9DF5-E6B65E6E9F31}" type="presParOf" srcId="{C53CA8B2-7D75-476E-AF0A-6C8D2A112667}" destId="{63472345-8314-4335-8108-A9EB12AB100A}" srcOrd="2" destOrd="0" presId="urn:microsoft.com/office/officeart/2005/8/layout/vList4"/>
    <dgm:cxn modelId="{30E0E260-1A86-4310-8532-69EC9D34DD1B}" type="presParOf" srcId="{972E9CDE-DE1E-439D-BDF0-F28D49F8A33E}" destId="{C2A6344E-C4D2-4BEB-965F-6A12A31680EA}" srcOrd="5" destOrd="0" presId="urn:microsoft.com/office/officeart/2005/8/layout/vList4"/>
    <dgm:cxn modelId="{EB2CE8D7-F9D7-4840-823B-0B50496ECF55}" type="presParOf" srcId="{972E9CDE-DE1E-439D-BDF0-F28D49F8A33E}" destId="{39FADA35-DD4F-4D7C-8C2D-AD10C99FA621}" srcOrd="6" destOrd="0" presId="urn:microsoft.com/office/officeart/2005/8/layout/vList4"/>
    <dgm:cxn modelId="{B91FC270-9A90-477D-9052-E6909C828180}" type="presParOf" srcId="{39FADA35-DD4F-4D7C-8C2D-AD10C99FA621}" destId="{57BE40FC-65A9-4E9C-943D-D5D71970D288}" srcOrd="0" destOrd="0" presId="urn:microsoft.com/office/officeart/2005/8/layout/vList4"/>
    <dgm:cxn modelId="{B68FE7DB-B959-4475-9C58-591B60944D4D}" type="presParOf" srcId="{39FADA35-DD4F-4D7C-8C2D-AD10C99FA621}" destId="{A9CAEB94-F340-40A5-A7C7-3C5235894F9B}" srcOrd="1" destOrd="0" presId="urn:microsoft.com/office/officeart/2005/8/layout/vList4"/>
    <dgm:cxn modelId="{E6E51E16-F815-49B8-AFF9-C2E4EB11055F}" type="presParOf" srcId="{39FADA35-DD4F-4D7C-8C2D-AD10C99FA621}" destId="{B1123C56-4D8C-4893-BE5D-AF3C06804B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1EB99-59A9-4B68-B0BA-FFD62285E7F5}" type="doc">
      <dgm:prSet loTypeId="urn:microsoft.com/office/officeart/2005/8/layout/vList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2264756-8762-4820-B536-0DF91BBFCE08}">
      <dgm:prSet phldrT="[Текст]" custT="1"/>
      <dgm:spPr/>
      <dgm:t>
        <a:bodyPr/>
        <a:lstStyle/>
        <a:p>
          <a:r>
            <a:rPr lang="ru-RU" sz="2400" dirty="0" smtClean="0"/>
            <a:t>Анонимность, недавно созданная организация, отсутствие информации о финансовом положении</a:t>
          </a:r>
          <a:endParaRPr lang="ru-RU" sz="2400" dirty="0"/>
        </a:p>
      </dgm:t>
    </dgm:pt>
    <dgm:pt modelId="{BB283658-45AD-4762-8FE2-9C67A845DA4C}" type="parTrans" cxnId="{DA6A20E1-9B80-45C7-92BA-D47A7A5021C7}">
      <dgm:prSet/>
      <dgm:spPr/>
      <dgm:t>
        <a:bodyPr/>
        <a:lstStyle/>
        <a:p>
          <a:endParaRPr lang="ru-RU"/>
        </a:p>
      </dgm:t>
    </dgm:pt>
    <dgm:pt modelId="{A76AC1DE-6A68-4E58-968A-C625C9FDA67E}" type="sibTrans" cxnId="{DA6A20E1-9B80-45C7-92BA-D47A7A5021C7}">
      <dgm:prSet/>
      <dgm:spPr/>
      <dgm:t>
        <a:bodyPr/>
        <a:lstStyle/>
        <a:p>
          <a:endParaRPr lang="ru-RU"/>
        </a:p>
      </dgm:t>
    </dgm:pt>
    <dgm:pt modelId="{1953DCBD-16D5-4F91-967D-AD1E338603E5}">
      <dgm:prSet custT="1"/>
      <dgm:spPr/>
      <dgm:t>
        <a:bodyPr/>
        <a:lstStyle/>
        <a:p>
          <a:r>
            <a:rPr lang="ru-RU" sz="2400" dirty="0" smtClean="0"/>
            <a:t>Отсутствие точного определения деятельности организации</a:t>
          </a:r>
          <a:endParaRPr lang="ru-RU" sz="2400" dirty="0"/>
        </a:p>
      </dgm:t>
    </dgm:pt>
    <dgm:pt modelId="{596104FA-2575-4DA9-96FA-0D52DD09ECDA}" type="parTrans" cxnId="{BBD79310-58CA-4EA8-ABCD-EA8D8EBEBB19}">
      <dgm:prSet/>
      <dgm:spPr/>
      <dgm:t>
        <a:bodyPr/>
        <a:lstStyle/>
        <a:p>
          <a:endParaRPr lang="ru-RU"/>
        </a:p>
      </dgm:t>
    </dgm:pt>
    <dgm:pt modelId="{40A75D57-1249-4474-B782-2B4D78C224DF}" type="sibTrans" cxnId="{BBD79310-58CA-4EA8-ABCD-EA8D8EBEBB19}">
      <dgm:prSet/>
      <dgm:spPr/>
      <dgm:t>
        <a:bodyPr/>
        <a:lstStyle/>
        <a:p>
          <a:endParaRPr lang="ru-RU"/>
        </a:p>
      </dgm:t>
    </dgm:pt>
    <dgm:pt modelId="{1471E84A-D747-47AB-9956-601F17BB95D4}">
      <dgm:prSet custT="1"/>
      <dgm:spPr/>
      <dgm:t>
        <a:bodyPr/>
        <a:lstStyle/>
        <a:p>
          <a:r>
            <a:rPr lang="ru-RU" sz="2400" dirty="0" smtClean="0"/>
            <a:t>Ознакомление с договором только в офисе организации</a:t>
          </a:r>
          <a:endParaRPr lang="ru-RU" sz="2400" dirty="0"/>
        </a:p>
      </dgm:t>
    </dgm:pt>
    <dgm:pt modelId="{B4D88277-2005-46F7-ADA8-F9C00D3585F0}" type="parTrans" cxnId="{9AFE2744-C86B-47CD-8F51-833C27B82AEF}">
      <dgm:prSet/>
      <dgm:spPr/>
      <dgm:t>
        <a:bodyPr/>
        <a:lstStyle/>
        <a:p>
          <a:endParaRPr lang="ru-RU"/>
        </a:p>
      </dgm:t>
    </dgm:pt>
    <dgm:pt modelId="{24665EDA-810E-4F44-A1DD-FD176E0A29F3}" type="sibTrans" cxnId="{9AFE2744-C86B-47CD-8F51-833C27B82AEF}">
      <dgm:prSet/>
      <dgm:spPr/>
      <dgm:t>
        <a:bodyPr/>
        <a:lstStyle/>
        <a:p>
          <a:endParaRPr lang="ru-RU"/>
        </a:p>
      </dgm:t>
    </dgm:pt>
    <dgm:pt modelId="{4A3AB734-0BF4-4B2E-846B-34094DB7896E}">
      <dgm:prSet custT="1"/>
      <dgm:spPr/>
      <dgm:t>
        <a:bodyPr/>
        <a:lstStyle/>
        <a:p>
          <a:r>
            <a:rPr lang="ru-RU" sz="2400" dirty="0" smtClean="0"/>
            <a:t>Оплата вступительного взноса</a:t>
          </a:r>
        </a:p>
      </dgm:t>
    </dgm:pt>
    <dgm:pt modelId="{F8BC614F-596A-4E5F-9B99-B961ED28F552}" type="parTrans" cxnId="{39AF080D-F3DD-4055-88EA-61E54889F99F}">
      <dgm:prSet/>
      <dgm:spPr/>
      <dgm:t>
        <a:bodyPr/>
        <a:lstStyle/>
        <a:p>
          <a:endParaRPr lang="ru-RU"/>
        </a:p>
      </dgm:t>
    </dgm:pt>
    <dgm:pt modelId="{281E8F00-7669-4782-B8C9-89D90C72B354}" type="sibTrans" cxnId="{39AF080D-F3DD-4055-88EA-61E54889F99F}">
      <dgm:prSet/>
      <dgm:spPr/>
      <dgm:t>
        <a:bodyPr/>
        <a:lstStyle/>
        <a:p>
          <a:endParaRPr lang="ru-RU"/>
        </a:p>
      </dgm:t>
    </dgm:pt>
    <dgm:pt modelId="{972E9CDE-DE1E-439D-BDF0-F28D49F8A33E}" type="pres">
      <dgm:prSet presAssocID="{4A11EB99-59A9-4B68-B0BA-FFD62285E7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33E26-35AD-41C5-9CA8-DF2BA5391459}" type="pres">
      <dgm:prSet presAssocID="{62264756-8762-4820-B536-0DF91BBFCE08}" presName="comp" presStyleCnt="0"/>
      <dgm:spPr/>
    </dgm:pt>
    <dgm:pt modelId="{46220A10-2C5F-4564-B5B1-EA459E6F9855}" type="pres">
      <dgm:prSet presAssocID="{62264756-8762-4820-B536-0DF91BBFCE08}" presName="box" presStyleLbl="node1" presStyleIdx="0" presStyleCnt="4" custLinFactNeighborX="-334" custLinFactNeighborY="-205"/>
      <dgm:spPr/>
      <dgm:t>
        <a:bodyPr/>
        <a:lstStyle/>
        <a:p>
          <a:endParaRPr lang="ru-RU"/>
        </a:p>
      </dgm:t>
    </dgm:pt>
    <dgm:pt modelId="{421AA274-7D74-45F2-834E-1E50F157DB45}" type="pres">
      <dgm:prSet presAssocID="{62264756-8762-4820-B536-0DF91BBFCE08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5ABC47-C55A-469E-868E-7B77C9ADE097}" type="pres">
      <dgm:prSet presAssocID="{62264756-8762-4820-B536-0DF91BBFCE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A4BC5-1187-421E-AF8E-4C0E0A8BFEC6}" type="pres">
      <dgm:prSet presAssocID="{A76AC1DE-6A68-4E58-968A-C625C9FDA67E}" presName="spacer" presStyleCnt="0"/>
      <dgm:spPr/>
    </dgm:pt>
    <dgm:pt modelId="{19309CEE-22AF-449C-8ECA-2AC647B74F76}" type="pres">
      <dgm:prSet presAssocID="{1953DCBD-16D5-4F91-967D-AD1E338603E5}" presName="comp" presStyleCnt="0"/>
      <dgm:spPr/>
    </dgm:pt>
    <dgm:pt modelId="{8F27D39B-5AA5-410E-80A0-0D4B19DB4C70}" type="pres">
      <dgm:prSet presAssocID="{1953DCBD-16D5-4F91-967D-AD1E338603E5}" presName="box" presStyleLbl="node1" presStyleIdx="1" presStyleCnt="4"/>
      <dgm:spPr/>
      <dgm:t>
        <a:bodyPr/>
        <a:lstStyle/>
        <a:p>
          <a:endParaRPr lang="ru-RU"/>
        </a:p>
      </dgm:t>
    </dgm:pt>
    <dgm:pt modelId="{DF1F4077-080A-484B-B167-DE93F8F85097}" type="pres">
      <dgm:prSet presAssocID="{1953DCBD-16D5-4F91-967D-AD1E338603E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AD8E9E-EE36-4EC6-B698-71661AFD810D}" type="pres">
      <dgm:prSet presAssocID="{1953DCBD-16D5-4F91-967D-AD1E338603E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EC16D-7752-4419-95C9-71042F73190F}" type="pres">
      <dgm:prSet presAssocID="{40A75D57-1249-4474-B782-2B4D78C224DF}" presName="spacer" presStyleCnt="0"/>
      <dgm:spPr/>
    </dgm:pt>
    <dgm:pt modelId="{39FADA35-DD4F-4D7C-8C2D-AD10C99FA621}" type="pres">
      <dgm:prSet presAssocID="{1471E84A-D747-47AB-9956-601F17BB95D4}" presName="comp" presStyleCnt="0"/>
      <dgm:spPr/>
    </dgm:pt>
    <dgm:pt modelId="{57BE40FC-65A9-4E9C-943D-D5D71970D288}" type="pres">
      <dgm:prSet presAssocID="{1471E84A-D747-47AB-9956-601F17BB95D4}" presName="box" presStyleLbl="node1" presStyleIdx="2" presStyleCnt="4"/>
      <dgm:spPr/>
      <dgm:t>
        <a:bodyPr/>
        <a:lstStyle/>
        <a:p>
          <a:endParaRPr lang="ru-RU"/>
        </a:p>
      </dgm:t>
    </dgm:pt>
    <dgm:pt modelId="{A9CAEB94-F340-40A5-A7C7-3C5235894F9B}" type="pres">
      <dgm:prSet presAssocID="{1471E84A-D747-47AB-9956-601F17BB95D4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1123C56-4D8C-4893-BE5D-AF3C06804B8B}" type="pres">
      <dgm:prSet presAssocID="{1471E84A-D747-47AB-9956-601F17BB95D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577CF-FFAE-4DCD-945E-4D7C5EC3F768}" type="pres">
      <dgm:prSet presAssocID="{24665EDA-810E-4F44-A1DD-FD176E0A29F3}" presName="spacer" presStyleCnt="0"/>
      <dgm:spPr/>
    </dgm:pt>
    <dgm:pt modelId="{D6E17708-8AA1-4949-AD15-E8570DF93B2B}" type="pres">
      <dgm:prSet presAssocID="{4A3AB734-0BF4-4B2E-846B-34094DB7896E}" presName="comp" presStyleCnt="0"/>
      <dgm:spPr/>
    </dgm:pt>
    <dgm:pt modelId="{3BCD2A6A-C152-4CBE-8DB0-AA29322DE39C}" type="pres">
      <dgm:prSet presAssocID="{4A3AB734-0BF4-4B2E-846B-34094DB7896E}" presName="box" presStyleLbl="node1" presStyleIdx="3" presStyleCnt="4"/>
      <dgm:spPr/>
      <dgm:t>
        <a:bodyPr/>
        <a:lstStyle/>
        <a:p>
          <a:endParaRPr lang="ru-RU"/>
        </a:p>
      </dgm:t>
    </dgm:pt>
    <dgm:pt modelId="{8BB620AB-5229-4FA3-93D6-6095C57F57D7}" type="pres">
      <dgm:prSet presAssocID="{4A3AB734-0BF4-4B2E-846B-34094DB7896E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709DD8C-E76F-4643-BCF4-152B99D87A59}" type="pres">
      <dgm:prSet presAssocID="{4A3AB734-0BF4-4B2E-846B-34094DB7896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A20E1-9B80-45C7-92BA-D47A7A5021C7}" srcId="{4A11EB99-59A9-4B68-B0BA-FFD62285E7F5}" destId="{62264756-8762-4820-B536-0DF91BBFCE08}" srcOrd="0" destOrd="0" parTransId="{BB283658-45AD-4762-8FE2-9C67A845DA4C}" sibTransId="{A76AC1DE-6A68-4E58-968A-C625C9FDA67E}"/>
    <dgm:cxn modelId="{EA45F23F-8D7B-4F3E-80B6-594050B6EFEC}" type="presOf" srcId="{1471E84A-D747-47AB-9956-601F17BB95D4}" destId="{B1123C56-4D8C-4893-BE5D-AF3C06804B8B}" srcOrd="1" destOrd="0" presId="urn:microsoft.com/office/officeart/2005/8/layout/vList4"/>
    <dgm:cxn modelId="{AD9CC157-E186-4B54-AE1D-CFC63D571BFC}" type="presOf" srcId="{1953DCBD-16D5-4F91-967D-AD1E338603E5}" destId="{8F27D39B-5AA5-410E-80A0-0D4B19DB4C70}" srcOrd="0" destOrd="0" presId="urn:microsoft.com/office/officeart/2005/8/layout/vList4"/>
    <dgm:cxn modelId="{00D2A038-68E6-465F-B38D-72A0E1EB73B0}" type="presOf" srcId="{1471E84A-D747-47AB-9956-601F17BB95D4}" destId="{57BE40FC-65A9-4E9C-943D-D5D71970D288}" srcOrd="0" destOrd="0" presId="urn:microsoft.com/office/officeart/2005/8/layout/vList4"/>
    <dgm:cxn modelId="{7C6C7ADE-F2F9-435F-A899-649B699772CE}" type="presOf" srcId="{4A3AB734-0BF4-4B2E-846B-34094DB7896E}" destId="{3BCD2A6A-C152-4CBE-8DB0-AA29322DE39C}" srcOrd="0" destOrd="0" presId="urn:microsoft.com/office/officeart/2005/8/layout/vList4"/>
    <dgm:cxn modelId="{9A942DC0-D0DB-4B25-80D0-3073A7BFFBB0}" type="presOf" srcId="{62264756-8762-4820-B536-0DF91BBFCE08}" destId="{9F5ABC47-C55A-469E-868E-7B77C9ADE097}" srcOrd="1" destOrd="0" presId="urn:microsoft.com/office/officeart/2005/8/layout/vList4"/>
    <dgm:cxn modelId="{A2784E5F-5746-4B9C-8391-33B82EF5C3D0}" type="presOf" srcId="{1953DCBD-16D5-4F91-967D-AD1E338603E5}" destId="{EAAD8E9E-EE36-4EC6-B698-71661AFD810D}" srcOrd="1" destOrd="0" presId="urn:microsoft.com/office/officeart/2005/8/layout/vList4"/>
    <dgm:cxn modelId="{39AF080D-F3DD-4055-88EA-61E54889F99F}" srcId="{4A11EB99-59A9-4B68-B0BA-FFD62285E7F5}" destId="{4A3AB734-0BF4-4B2E-846B-34094DB7896E}" srcOrd="3" destOrd="0" parTransId="{F8BC614F-596A-4E5F-9B99-B961ED28F552}" sibTransId="{281E8F00-7669-4782-B8C9-89D90C72B354}"/>
    <dgm:cxn modelId="{0B2903AB-0212-454B-8CF1-5BE7D4521F3E}" type="presOf" srcId="{4A11EB99-59A9-4B68-B0BA-FFD62285E7F5}" destId="{972E9CDE-DE1E-439D-BDF0-F28D49F8A33E}" srcOrd="0" destOrd="0" presId="urn:microsoft.com/office/officeart/2005/8/layout/vList4"/>
    <dgm:cxn modelId="{BBD79310-58CA-4EA8-ABCD-EA8D8EBEBB19}" srcId="{4A11EB99-59A9-4B68-B0BA-FFD62285E7F5}" destId="{1953DCBD-16D5-4F91-967D-AD1E338603E5}" srcOrd="1" destOrd="0" parTransId="{596104FA-2575-4DA9-96FA-0D52DD09ECDA}" sibTransId="{40A75D57-1249-4474-B782-2B4D78C224DF}"/>
    <dgm:cxn modelId="{9AFE2744-C86B-47CD-8F51-833C27B82AEF}" srcId="{4A11EB99-59A9-4B68-B0BA-FFD62285E7F5}" destId="{1471E84A-D747-47AB-9956-601F17BB95D4}" srcOrd="2" destOrd="0" parTransId="{B4D88277-2005-46F7-ADA8-F9C00D3585F0}" sibTransId="{24665EDA-810E-4F44-A1DD-FD176E0A29F3}"/>
    <dgm:cxn modelId="{3D7ACFBD-173F-4E18-A5ED-9EA96EBA0CF2}" type="presOf" srcId="{4A3AB734-0BF4-4B2E-846B-34094DB7896E}" destId="{2709DD8C-E76F-4643-BCF4-152B99D87A59}" srcOrd="1" destOrd="0" presId="urn:microsoft.com/office/officeart/2005/8/layout/vList4"/>
    <dgm:cxn modelId="{0BF2F2C6-6CD7-4798-BC11-171CAAF54EB9}" type="presOf" srcId="{62264756-8762-4820-B536-0DF91BBFCE08}" destId="{46220A10-2C5F-4564-B5B1-EA459E6F9855}" srcOrd="0" destOrd="0" presId="urn:microsoft.com/office/officeart/2005/8/layout/vList4"/>
    <dgm:cxn modelId="{4B545DE7-2706-42A6-BDD2-9A6CD1657C5A}" type="presParOf" srcId="{972E9CDE-DE1E-439D-BDF0-F28D49F8A33E}" destId="{A1C33E26-35AD-41C5-9CA8-DF2BA5391459}" srcOrd="0" destOrd="0" presId="urn:microsoft.com/office/officeart/2005/8/layout/vList4"/>
    <dgm:cxn modelId="{B9041A4B-3BB5-44FB-8C66-A77FED18B6B0}" type="presParOf" srcId="{A1C33E26-35AD-41C5-9CA8-DF2BA5391459}" destId="{46220A10-2C5F-4564-B5B1-EA459E6F9855}" srcOrd="0" destOrd="0" presId="urn:microsoft.com/office/officeart/2005/8/layout/vList4"/>
    <dgm:cxn modelId="{3561FC04-39A1-4137-95BE-0846F5DCCB14}" type="presParOf" srcId="{A1C33E26-35AD-41C5-9CA8-DF2BA5391459}" destId="{421AA274-7D74-45F2-834E-1E50F157DB45}" srcOrd="1" destOrd="0" presId="urn:microsoft.com/office/officeart/2005/8/layout/vList4"/>
    <dgm:cxn modelId="{24E1AD68-B2B2-4FC1-B0E3-0DB8F5DEBAC5}" type="presParOf" srcId="{A1C33E26-35AD-41C5-9CA8-DF2BA5391459}" destId="{9F5ABC47-C55A-469E-868E-7B77C9ADE097}" srcOrd="2" destOrd="0" presId="urn:microsoft.com/office/officeart/2005/8/layout/vList4"/>
    <dgm:cxn modelId="{A486FD88-78C8-4741-93CE-8586C2FA2394}" type="presParOf" srcId="{972E9CDE-DE1E-439D-BDF0-F28D49F8A33E}" destId="{8ADA4BC5-1187-421E-AF8E-4C0E0A8BFEC6}" srcOrd="1" destOrd="0" presId="urn:microsoft.com/office/officeart/2005/8/layout/vList4"/>
    <dgm:cxn modelId="{5C174A8A-FECD-436F-9BEF-E1657EFDF7AF}" type="presParOf" srcId="{972E9CDE-DE1E-439D-BDF0-F28D49F8A33E}" destId="{19309CEE-22AF-449C-8ECA-2AC647B74F76}" srcOrd="2" destOrd="0" presId="urn:microsoft.com/office/officeart/2005/8/layout/vList4"/>
    <dgm:cxn modelId="{C91E4185-1C6C-40B7-A555-AA246EFC32CE}" type="presParOf" srcId="{19309CEE-22AF-449C-8ECA-2AC647B74F76}" destId="{8F27D39B-5AA5-410E-80A0-0D4B19DB4C70}" srcOrd="0" destOrd="0" presId="urn:microsoft.com/office/officeart/2005/8/layout/vList4"/>
    <dgm:cxn modelId="{0698BA13-6FE6-42A3-A873-3107BDEB61B7}" type="presParOf" srcId="{19309CEE-22AF-449C-8ECA-2AC647B74F76}" destId="{DF1F4077-080A-484B-B167-DE93F8F85097}" srcOrd="1" destOrd="0" presId="urn:microsoft.com/office/officeart/2005/8/layout/vList4"/>
    <dgm:cxn modelId="{D8066A80-D548-4334-A213-C1E4E0A38920}" type="presParOf" srcId="{19309CEE-22AF-449C-8ECA-2AC647B74F76}" destId="{EAAD8E9E-EE36-4EC6-B698-71661AFD810D}" srcOrd="2" destOrd="0" presId="urn:microsoft.com/office/officeart/2005/8/layout/vList4"/>
    <dgm:cxn modelId="{13E97BEB-F4ED-4A60-8F81-9E1518CBEE87}" type="presParOf" srcId="{972E9CDE-DE1E-439D-BDF0-F28D49F8A33E}" destId="{592EC16D-7752-4419-95C9-71042F73190F}" srcOrd="3" destOrd="0" presId="urn:microsoft.com/office/officeart/2005/8/layout/vList4"/>
    <dgm:cxn modelId="{A0DA2C37-5F18-42CB-A15C-12D1A11C3C95}" type="presParOf" srcId="{972E9CDE-DE1E-439D-BDF0-F28D49F8A33E}" destId="{39FADA35-DD4F-4D7C-8C2D-AD10C99FA621}" srcOrd="4" destOrd="0" presId="urn:microsoft.com/office/officeart/2005/8/layout/vList4"/>
    <dgm:cxn modelId="{12A2BD94-C2DC-4560-82A7-5AF48AB94B7F}" type="presParOf" srcId="{39FADA35-DD4F-4D7C-8C2D-AD10C99FA621}" destId="{57BE40FC-65A9-4E9C-943D-D5D71970D288}" srcOrd="0" destOrd="0" presId="urn:microsoft.com/office/officeart/2005/8/layout/vList4"/>
    <dgm:cxn modelId="{8445A237-A813-46B5-9C26-40D9D80F94D8}" type="presParOf" srcId="{39FADA35-DD4F-4D7C-8C2D-AD10C99FA621}" destId="{A9CAEB94-F340-40A5-A7C7-3C5235894F9B}" srcOrd="1" destOrd="0" presId="urn:microsoft.com/office/officeart/2005/8/layout/vList4"/>
    <dgm:cxn modelId="{9274ACA4-6D1F-4104-B9F2-FE7CE6423207}" type="presParOf" srcId="{39FADA35-DD4F-4D7C-8C2D-AD10C99FA621}" destId="{B1123C56-4D8C-4893-BE5D-AF3C06804B8B}" srcOrd="2" destOrd="0" presId="urn:microsoft.com/office/officeart/2005/8/layout/vList4"/>
    <dgm:cxn modelId="{8847319D-DFBE-40B0-A7F7-7AE73D434F0D}" type="presParOf" srcId="{972E9CDE-DE1E-439D-BDF0-F28D49F8A33E}" destId="{434577CF-FFAE-4DCD-945E-4D7C5EC3F768}" srcOrd="5" destOrd="0" presId="urn:microsoft.com/office/officeart/2005/8/layout/vList4"/>
    <dgm:cxn modelId="{32E65D21-6D99-4ED8-9E88-3F3D3FDBA4E1}" type="presParOf" srcId="{972E9CDE-DE1E-439D-BDF0-F28D49F8A33E}" destId="{D6E17708-8AA1-4949-AD15-E8570DF93B2B}" srcOrd="6" destOrd="0" presId="urn:microsoft.com/office/officeart/2005/8/layout/vList4"/>
    <dgm:cxn modelId="{D74AE253-B465-4C72-9EA7-D6E0588EC880}" type="presParOf" srcId="{D6E17708-8AA1-4949-AD15-E8570DF93B2B}" destId="{3BCD2A6A-C152-4CBE-8DB0-AA29322DE39C}" srcOrd="0" destOrd="0" presId="urn:microsoft.com/office/officeart/2005/8/layout/vList4"/>
    <dgm:cxn modelId="{B6F00971-4F66-490C-A5CB-E4E4C6108A20}" type="presParOf" srcId="{D6E17708-8AA1-4949-AD15-E8570DF93B2B}" destId="{8BB620AB-5229-4FA3-93D6-6095C57F57D7}" srcOrd="1" destOrd="0" presId="urn:microsoft.com/office/officeart/2005/8/layout/vList4"/>
    <dgm:cxn modelId="{8D76408C-96AD-4A54-A0F4-E60109C48380}" type="presParOf" srcId="{D6E17708-8AA1-4949-AD15-E8570DF93B2B}" destId="{2709DD8C-E76F-4643-BCF4-152B99D87A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20A10-2C5F-4564-B5B1-EA459E6F9855}">
      <dsp:nvSpPr>
        <dsp:cNvPr id="0" name=""/>
        <dsp:cNvSpPr/>
      </dsp:nvSpPr>
      <dsp:spPr>
        <a:xfrm>
          <a:off x="0" y="0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Отсутствие лицензии на осуществление деятельности по привлечению денежных средств</a:t>
          </a:r>
          <a:endParaRPr lang="ru-RU" sz="2400" kern="1200" dirty="0"/>
        </a:p>
      </dsp:txBody>
      <dsp:txXfrm>
        <a:off x="1960173" y="0"/>
        <a:ext cx="7210986" cy="1259416"/>
      </dsp:txXfrm>
    </dsp:sp>
    <dsp:sp modelId="{421AA274-7D74-45F2-834E-1E50F157DB45}">
      <dsp:nvSpPr>
        <dsp:cNvPr id="0" name=""/>
        <dsp:cNvSpPr/>
      </dsp:nvSpPr>
      <dsp:spPr>
        <a:xfrm>
          <a:off x="125941" y="125941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7D39B-5AA5-410E-80A0-0D4B19DB4C70}">
      <dsp:nvSpPr>
        <dsp:cNvPr id="0" name=""/>
        <dsp:cNvSpPr/>
      </dsp:nvSpPr>
      <dsp:spPr>
        <a:xfrm>
          <a:off x="0" y="1385358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5864"/>
            <a:satOff val="-19700"/>
            <a:lumOff val="12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Обещание высокой доходности, в несколько раз превышающей рыночный уровень</a:t>
          </a:r>
          <a:endParaRPr lang="ru-RU" sz="2400" kern="1200" dirty="0"/>
        </a:p>
      </dsp:txBody>
      <dsp:txXfrm>
        <a:off x="1960173" y="1385358"/>
        <a:ext cx="7210986" cy="1259416"/>
      </dsp:txXfrm>
    </dsp:sp>
    <dsp:sp modelId="{DF1F4077-080A-484B-B167-DE93F8F85097}">
      <dsp:nvSpPr>
        <dsp:cNvPr id="0" name=""/>
        <dsp:cNvSpPr/>
      </dsp:nvSpPr>
      <dsp:spPr>
        <a:xfrm>
          <a:off x="125941" y="1511300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D9A9-84CD-4715-B316-14B822971C13}">
      <dsp:nvSpPr>
        <dsp:cNvPr id="0" name=""/>
        <dsp:cNvSpPr/>
      </dsp:nvSpPr>
      <dsp:spPr>
        <a:xfrm>
          <a:off x="0" y="2770716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51729"/>
            <a:satOff val="-39400"/>
            <a:lumOff val="248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Гарантирование доходности, что запрещено на рынке ценных бумаг</a:t>
          </a:r>
          <a:endParaRPr lang="ru-RU" sz="2400" kern="1200" dirty="0"/>
        </a:p>
      </dsp:txBody>
      <dsp:txXfrm>
        <a:off x="1960173" y="2770716"/>
        <a:ext cx="7210986" cy="1259416"/>
      </dsp:txXfrm>
    </dsp:sp>
    <dsp:sp modelId="{C6881BA2-E7F5-4FA2-AEE3-94B09CCE77F1}">
      <dsp:nvSpPr>
        <dsp:cNvPr id="0" name=""/>
        <dsp:cNvSpPr/>
      </dsp:nvSpPr>
      <dsp:spPr>
        <a:xfrm>
          <a:off x="125941" y="2896658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40FC-65A9-4E9C-943D-D5D71970D288}">
      <dsp:nvSpPr>
        <dsp:cNvPr id="0" name=""/>
        <dsp:cNvSpPr/>
      </dsp:nvSpPr>
      <dsp:spPr>
        <a:xfrm>
          <a:off x="0" y="4156075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77593"/>
            <a:satOff val="-59100"/>
            <a:lumOff val="372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Массированная реклама в СМИ, сети Интернет</a:t>
          </a:r>
          <a:endParaRPr lang="ru-RU" sz="2400" kern="1200" dirty="0"/>
        </a:p>
      </dsp:txBody>
      <dsp:txXfrm>
        <a:off x="1960173" y="4156075"/>
        <a:ext cx="7210986" cy="1259416"/>
      </dsp:txXfrm>
    </dsp:sp>
    <dsp:sp modelId="{A9CAEB94-F340-40A5-A7C7-3C5235894F9B}">
      <dsp:nvSpPr>
        <dsp:cNvPr id="0" name=""/>
        <dsp:cNvSpPr/>
      </dsp:nvSpPr>
      <dsp:spPr>
        <a:xfrm>
          <a:off x="125941" y="4282016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20A10-2C5F-4564-B5B1-EA459E6F9855}">
      <dsp:nvSpPr>
        <dsp:cNvPr id="0" name=""/>
        <dsp:cNvSpPr/>
      </dsp:nvSpPr>
      <dsp:spPr>
        <a:xfrm>
          <a:off x="0" y="0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Анонимность, недавно созданная организация, отсутствие информации о финансовом положении</a:t>
          </a:r>
          <a:endParaRPr lang="ru-RU" sz="2400" kern="1200" dirty="0"/>
        </a:p>
      </dsp:txBody>
      <dsp:txXfrm>
        <a:off x="1960173" y="0"/>
        <a:ext cx="7210986" cy="1259416"/>
      </dsp:txXfrm>
    </dsp:sp>
    <dsp:sp modelId="{421AA274-7D74-45F2-834E-1E50F157DB45}">
      <dsp:nvSpPr>
        <dsp:cNvPr id="0" name=""/>
        <dsp:cNvSpPr/>
      </dsp:nvSpPr>
      <dsp:spPr>
        <a:xfrm>
          <a:off x="125941" y="125941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7D39B-5AA5-410E-80A0-0D4B19DB4C70}">
      <dsp:nvSpPr>
        <dsp:cNvPr id="0" name=""/>
        <dsp:cNvSpPr/>
      </dsp:nvSpPr>
      <dsp:spPr>
        <a:xfrm>
          <a:off x="0" y="1385358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25864"/>
            <a:satOff val="-19700"/>
            <a:lumOff val="12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Отсутствие точного определения деятельности организации</a:t>
          </a:r>
          <a:endParaRPr lang="ru-RU" sz="2400" kern="1200" dirty="0"/>
        </a:p>
      </dsp:txBody>
      <dsp:txXfrm>
        <a:off x="1960173" y="1385358"/>
        <a:ext cx="7210986" cy="1259416"/>
      </dsp:txXfrm>
    </dsp:sp>
    <dsp:sp modelId="{DF1F4077-080A-484B-B167-DE93F8F85097}">
      <dsp:nvSpPr>
        <dsp:cNvPr id="0" name=""/>
        <dsp:cNvSpPr/>
      </dsp:nvSpPr>
      <dsp:spPr>
        <a:xfrm>
          <a:off x="125941" y="1511300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40FC-65A9-4E9C-943D-D5D71970D288}">
      <dsp:nvSpPr>
        <dsp:cNvPr id="0" name=""/>
        <dsp:cNvSpPr/>
      </dsp:nvSpPr>
      <dsp:spPr>
        <a:xfrm>
          <a:off x="0" y="2770716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51729"/>
            <a:satOff val="-39400"/>
            <a:lumOff val="248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Ознакомление с договором только в офисе организации</a:t>
          </a:r>
          <a:endParaRPr lang="ru-RU" sz="2400" kern="1200" dirty="0"/>
        </a:p>
      </dsp:txBody>
      <dsp:txXfrm>
        <a:off x="1960173" y="2770716"/>
        <a:ext cx="7210986" cy="1259416"/>
      </dsp:txXfrm>
    </dsp:sp>
    <dsp:sp modelId="{A9CAEB94-F340-40A5-A7C7-3C5235894F9B}">
      <dsp:nvSpPr>
        <dsp:cNvPr id="0" name=""/>
        <dsp:cNvSpPr/>
      </dsp:nvSpPr>
      <dsp:spPr>
        <a:xfrm>
          <a:off x="125941" y="2896658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D2A6A-C152-4CBE-8DB0-AA29322DE39C}">
      <dsp:nvSpPr>
        <dsp:cNvPr id="0" name=""/>
        <dsp:cNvSpPr/>
      </dsp:nvSpPr>
      <dsp:spPr>
        <a:xfrm>
          <a:off x="0" y="4156075"/>
          <a:ext cx="9171160" cy="125941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77593"/>
            <a:satOff val="-59100"/>
            <a:lumOff val="372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Оплата вступительного взноса</a:t>
          </a:r>
        </a:p>
      </dsp:txBody>
      <dsp:txXfrm>
        <a:off x="1960173" y="4156075"/>
        <a:ext cx="7210986" cy="1259416"/>
      </dsp:txXfrm>
    </dsp:sp>
    <dsp:sp modelId="{8BB620AB-5229-4FA3-93D6-6095C57F57D7}">
      <dsp:nvSpPr>
        <dsp:cNvPr id="0" name=""/>
        <dsp:cNvSpPr/>
      </dsp:nvSpPr>
      <dsp:spPr>
        <a:xfrm>
          <a:off x="125941" y="4282016"/>
          <a:ext cx="1834232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95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542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2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1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4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0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0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1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6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3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50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2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16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7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Колонтитул раздела или подраздела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3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31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72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32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55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9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985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39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2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2" y="4118919"/>
            <a:ext cx="5766486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66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/>
          <a:srcRect l="7494" r="7951"/>
          <a:stretch>
            <a:fillRect/>
          </a:stretch>
        </p:blipFill>
        <p:spPr bwMode="auto">
          <a:xfrm>
            <a:off x="0" y="1368000"/>
            <a:ext cx="12192000" cy="27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61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Колонтитул раздела или подраздела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334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2121" y="377505"/>
            <a:ext cx="2441196" cy="4613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ru-RU" sz="2000" dirty="0" smtClean="0">
              <a:solidFill>
                <a:srgbClr val="B9B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0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0"/>
            <a:ext cx="5251450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05"/>
            <a:ext cx="5251450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36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16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236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21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7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428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68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71250" y="336382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5F33B4-83B2-4953-AAB1-6C3ACDE16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8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1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83" r:id="rId3"/>
    <p:sldLayoutId id="2147483664" r:id="rId4"/>
    <p:sldLayoutId id="2147483681" r:id="rId5"/>
    <p:sldLayoutId id="2147483708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77C1-DA26-4C95-B261-55464AA81BA5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65B91-6929-46B6-90C3-DA1C317C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2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1D47-5A97-40FB-91AA-E67A8BDF3C5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C624C-83E4-43F2-A552-EBC3F3512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5" y="838028"/>
            <a:ext cx="480540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6" y="847553"/>
            <a:ext cx="2450756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0" y="838028"/>
            <a:ext cx="8459744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0" y="307975"/>
            <a:ext cx="0" cy="53975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1" y="415925"/>
            <a:ext cx="345886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9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6339" y="3797299"/>
            <a:ext cx="4062411" cy="2117725"/>
          </a:xfrm>
        </p:spPr>
        <p:txBody>
          <a:bodyPr/>
          <a:lstStyle/>
          <a:p>
            <a:r>
              <a:rPr lang="ru-RU" dirty="0"/>
              <a:t>Финансовое мошенничество: как от </a:t>
            </a:r>
            <a:r>
              <a:rPr lang="ru-RU" dirty="0" smtClean="0"/>
              <a:t>него</a:t>
            </a:r>
            <a:r>
              <a:rPr lang="en-US" dirty="0" smtClean="0"/>
              <a:t> </a:t>
            </a:r>
            <a:r>
              <a:rPr lang="ru-RU" dirty="0" smtClean="0"/>
              <a:t>защититься.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2020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5" t="33373" r="30776"/>
          <a:stretch/>
        </p:blipFill>
        <p:spPr>
          <a:xfrm>
            <a:off x="6093151" y="-12103"/>
            <a:ext cx="6098849" cy="68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9" y="336382"/>
            <a:ext cx="5643001" cy="521731"/>
          </a:xfrm>
        </p:spPr>
        <p:txBody>
          <a:bodyPr>
            <a:noAutofit/>
          </a:bodyPr>
          <a:lstStyle/>
          <a:p>
            <a:r>
              <a:rPr lang="ru-RU" sz="1400" dirty="0" smtClean="0"/>
              <a:t>АЛЬТЕРНАТИВА ПОТРЕБИТЕЛЬСКОМУ И ИПОТЕЧНОМУ КРЕДИТУ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20266" y="881318"/>
            <a:ext cx="10128738" cy="847725"/>
          </a:xfrm>
          <a:prstGeom prst="rect">
            <a:avLst/>
          </a:prstGeom>
        </p:spPr>
        <p:txBody>
          <a:bodyPr/>
          <a:lstStyle>
            <a:lvl1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4572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9144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3716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8288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rgbClr val="008080"/>
              </a:solidFill>
              <a:latin typeface="Garamond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20266" y="1323096"/>
            <a:ext cx="7045804" cy="4775864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7813" algn="just">
              <a:lnSpc>
                <a:spcPct val="125000"/>
              </a:lnSpc>
              <a:buFont typeface="Wingdings" pitchFamily="2" charset="2"/>
              <a:buNone/>
            </a:pPr>
            <a:r>
              <a:rPr lang="ru-RU" sz="2400" dirty="0" smtClean="0"/>
              <a:t>Т</a:t>
            </a:r>
            <a:r>
              <a:rPr lang="ru-RU" sz="2000" dirty="0" smtClean="0"/>
              <a:t>акие структуры рассчитаны на заемщиков, которым отказали другие финансовые учреждения. Клиентам предлагаются различные программы, в том числе на приобретение автомобилей, квартир, земельных участков и т.п. </a:t>
            </a:r>
          </a:p>
          <a:p>
            <a:pPr algn="just">
              <a:lnSpc>
                <a:spcPct val="125000"/>
              </a:lnSpc>
              <a:buFont typeface="Wingdings" pitchFamily="2" charset="2"/>
              <a:buNone/>
            </a:pPr>
            <a:r>
              <a:rPr lang="ru-RU" sz="2000" dirty="0" smtClean="0"/>
              <a:t>     Обычно проценты по таким займам существенно ниже банковских ставок по кредиту. При этом привлечение денежных средств от населения осуществляется в виде первоначальных взносов по оплате займов, составляющих от 5 до 20 % от общей суммы.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63" y="1940648"/>
            <a:ext cx="3098697" cy="337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9" y="336382"/>
            <a:ext cx="5304283" cy="52173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ПРОЕКТЫ, РАБОТАЮЩИЕ ПОД ВИДОМ МФО, КПК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09012" y="853886"/>
            <a:ext cx="10128738" cy="1139825"/>
          </a:xfrm>
          <a:prstGeom prst="rect">
            <a:avLst/>
          </a:prstGeom>
        </p:spPr>
        <p:txBody>
          <a:bodyPr/>
          <a:lstStyle>
            <a:lvl1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4572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9144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3716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8288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rgbClr val="008080"/>
              </a:solidFill>
              <a:latin typeface="Garamond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2879" y="1154098"/>
            <a:ext cx="10191262" cy="5243973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buFont typeface="Wingdings" pitchFamily="2" charset="2"/>
              <a:buNone/>
            </a:pPr>
            <a:r>
              <a:rPr lang="ru-RU" sz="2000" dirty="0" smtClean="0"/>
              <a:t>Чаще всего такие организации привлекают денежные средства от населения путем продажи им различных векселей с целью дальнейшей выдачи займов своим клиентам под более высокий процент.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8" y="2994025"/>
            <a:ext cx="5085861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48" y="2624328"/>
            <a:ext cx="4644293" cy="152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28" y="4297872"/>
            <a:ext cx="4403969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9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8" y="336382"/>
            <a:ext cx="6407847" cy="521731"/>
          </a:xfrm>
        </p:spPr>
        <p:txBody>
          <a:bodyPr>
            <a:noAutofit/>
          </a:bodyPr>
          <a:lstStyle/>
          <a:p>
            <a:r>
              <a:rPr lang="ru-RU" sz="1400" dirty="0" smtClean="0"/>
              <a:t>УСЛУГИ ПО РЕФИНАНСИРОВАНИЮ И (ИЛИ) СОФИНАНСИРОВАНИЮ</a:t>
            </a:r>
            <a:r>
              <a:rPr lang="en-US" sz="1400" dirty="0" smtClean="0"/>
              <a:t> </a:t>
            </a:r>
            <a:r>
              <a:rPr lang="ru-RU" sz="1400" dirty="0" smtClean="0"/>
              <a:t>кредиторской задолженности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6504" y="881318"/>
            <a:ext cx="10128738" cy="1139825"/>
          </a:xfrm>
          <a:prstGeom prst="rect">
            <a:avLst/>
          </a:prstGeom>
        </p:spPr>
        <p:txBody>
          <a:bodyPr/>
          <a:lstStyle>
            <a:lvl1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4572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9144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3716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8288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2400" b="1" dirty="0" smtClean="0">
              <a:solidFill>
                <a:srgbClr val="008080"/>
              </a:solidFill>
              <a:latin typeface="Garamon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65544" y="1109710"/>
            <a:ext cx="10460391" cy="55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algn="just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dirty="0"/>
              <a:t>Основным условием предоставления такой услуги является выплата заемщиком организации вознаграждения, измеряемого в процентах от долга заемщика перед банком или МФО.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000" dirty="0" smtClean="0"/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000" b="1" i="1" dirty="0" smtClean="0"/>
              <a:t>«</a:t>
            </a:r>
            <a:r>
              <a:rPr lang="ru-RU" sz="2000" b="1" i="1" dirty="0" err="1"/>
              <a:t>Раздолжнитель</a:t>
            </a:r>
            <a:r>
              <a:rPr lang="ru-RU" sz="2000" b="1" i="1" dirty="0"/>
              <a:t>»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86" y="2877337"/>
            <a:ext cx="3811953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Кредитная ловушка с продолжением Добрый ко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29" y="4991878"/>
            <a:ext cx="2659184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:\ОРОПФУИФГИН\СФГИН\Наташа\Финграмотность\Картинки\Изображение 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27469" r="34380" b="19511"/>
          <a:stretch>
            <a:fillRect/>
          </a:stretch>
        </p:blipFill>
        <p:spPr bwMode="auto">
          <a:xfrm>
            <a:off x="6883724" y="2327384"/>
            <a:ext cx="410698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38" y="4906153"/>
            <a:ext cx="582636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9" y="336382"/>
            <a:ext cx="6582667" cy="521731"/>
          </a:xfrm>
        </p:spPr>
        <p:txBody>
          <a:bodyPr>
            <a:noAutofit/>
          </a:bodyPr>
          <a:lstStyle/>
          <a:p>
            <a:r>
              <a:rPr lang="ru-RU" sz="1400" dirty="0" smtClean="0"/>
              <a:t>ДЕЯТЕЛЬНОСТЬ ПСЕВДО-ПРОФЕССИОНАЛЬНЫХ УЧАСТНИКОВ рынка ценных бумаг (</a:t>
            </a:r>
            <a:r>
              <a:rPr lang="ru-RU" sz="1400" dirty="0" err="1" smtClean="0"/>
              <a:t>форекс</a:t>
            </a:r>
            <a:r>
              <a:rPr lang="ru-RU" sz="1400" dirty="0" smtClean="0"/>
              <a:t>-дилеров)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1883" y="1100831"/>
            <a:ext cx="10731914" cy="5413825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sz="2400" b="1" dirty="0" err="1" smtClean="0">
                <a:solidFill>
                  <a:srgbClr val="00B050"/>
                </a:solidFill>
              </a:rPr>
              <a:t>Forex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dirty="0" smtClean="0"/>
              <a:t>- это международный межбанковский рынок обмена валюты по свободным ценам. </a:t>
            </a:r>
          </a:p>
          <a:p>
            <a:pPr algn="ctr">
              <a:buFont typeface="Wingdings" pitchFamily="2" charset="2"/>
              <a:buNone/>
            </a:pPr>
            <a:endParaRPr lang="ru-RU" sz="1000" dirty="0" smtClean="0"/>
          </a:p>
          <a:p>
            <a:pPr>
              <a:buFont typeface="Wingdings" pitchFamily="2" charset="2"/>
              <a:buNone/>
            </a:pPr>
            <a:r>
              <a:rPr lang="ru-RU" sz="2000" dirty="0" err="1" smtClean="0"/>
              <a:t>Диллинговые</a:t>
            </a:r>
            <a:r>
              <a:rPr lang="ru-RU" sz="2000" dirty="0" smtClean="0"/>
              <a:t> центры предоставляют кредитное плечо.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1000" dirty="0" smtClean="0"/>
          </a:p>
          <a:p>
            <a:pPr>
              <a:buFont typeface="Wingdings" pitchFamily="2" charset="2"/>
              <a:buNone/>
            </a:pPr>
            <a:endParaRPr lang="ru-RU" sz="2000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u="sng" dirty="0" smtClean="0">
                <a:solidFill>
                  <a:srgbClr val="7030A0"/>
                </a:solidFill>
              </a:rPr>
              <a:t>Как правило, </a:t>
            </a:r>
            <a:r>
              <a:rPr lang="ru-RU" sz="2000" u="sng" dirty="0" err="1" smtClean="0">
                <a:solidFill>
                  <a:srgbClr val="7030A0"/>
                </a:solidFill>
              </a:rPr>
              <a:t>форекс</a:t>
            </a:r>
            <a:r>
              <a:rPr lang="ru-RU" sz="2000" u="sng" dirty="0" smtClean="0">
                <a:solidFill>
                  <a:srgbClr val="7030A0"/>
                </a:solidFill>
              </a:rPr>
              <a:t>-брокер </a:t>
            </a:r>
          </a:p>
          <a:p>
            <a:pPr>
              <a:buFont typeface="Wingdings" pitchFamily="2" charset="2"/>
              <a:buNone/>
            </a:pPr>
            <a:r>
              <a:rPr lang="ru-RU" sz="2000" u="sng" dirty="0" smtClean="0">
                <a:solidFill>
                  <a:srgbClr val="7030A0"/>
                </a:solidFill>
              </a:rPr>
              <a:t>не выводит «сделки» своих клиентов </a:t>
            </a:r>
            <a:endParaRPr lang="en-US" sz="2000" u="sng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u="sng" dirty="0" smtClean="0">
                <a:solidFill>
                  <a:srgbClr val="7030A0"/>
                </a:solidFill>
              </a:rPr>
              <a:t>на рынок</a:t>
            </a:r>
            <a:r>
              <a:rPr lang="en-US" sz="2000" u="sng" dirty="0" smtClean="0">
                <a:solidFill>
                  <a:srgbClr val="7030A0"/>
                </a:solidFill>
              </a:rPr>
              <a:t> FOREX</a:t>
            </a:r>
            <a:endParaRPr lang="ru-RU" sz="2000" u="sng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/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1600" dirty="0" smtClean="0"/>
              <a:t>Беспроигрышные советники, стратегии</a:t>
            </a:r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1600" dirty="0" smtClean="0"/>
              <a:t>Обучение торговле и платные курсы </a:t>
            </a:r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1600" dirty="0" smtClean="0"/>
              <a:t>Платный анализ и прогнозы </a:t>
            </a:r>
          </a:p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pPr algn="ctr">
              <a:buFont typeface="Wingdings" pitchFamily="2" charset="2"/>
              <a:buNone/>
            </a:pPr>
            <a:endParaRPr lang="ru-RU" sz="18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09522"/>
              </p:ext>
            </p:extLst>
          </p:nvPr>
        </p:nvGraphicFramePr>
        <p:xfrm>
          <a:off x="1040579" y="2665652"/>
          <a:ext cx="4484076" cy="43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692"/>
                <a:gridCol w="1494692"/>
                <a:gridCol w="1494692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</a:t>
                      </a:r>
                      <a:r>
                        <a:rPr lang="en-US" sz="1800" dirty="0" smtClean="0"/>
                        <a:t>$</a:t>
                      </a:r>
                      <a:endParaRPr lang="ru-RU" sz="1800" dirty="0"/>
                    </a:p>
                  </a:txBody>
                  <a:tcPr marL="112540" marR="112540" marT="45785" marB="457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1:100</a:t>
                      </a:r>
                      <a:endParaRPr lang="ru-RU" sz="1800" dirty="0"/>
                    </a:p>
                  </a:txBody>
                  <a:tcPr marL="112540" marR="112540" marT="45785" marB="457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= </a:t>
                      </a:r>
                      <a:r>
                        <a:rPr lang="ru-RU" sz="1800" dirty="0" smtClean="0"/>
                        <a:t>10 000</a:t>
                      </a:r>
                      <a:r>
                        <a:rPr lang="en-US" sz="1800" dirty="0" smtClean="0"/>
                        <a:t>$</a:t>
                      </a:r>
                      <a:endParaRPr lang="ru-RU" sz="1800" dirty="0"/>
                    </a:p>
                  </a:txBody>
                  <a:tcPr marL="112540" marR="112540" marT="45785" marB="45785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E:\Analysing &amp; Monitoring\ФИНГРАМОТНОСТЬ\КАРТИНКИ ДЛЯ ПРЕЗЕНТАЦИЙ\13792509998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96" y="3469287"/>
            <a:ext cx="38666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4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РЕКОМЕНДАЦИИ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9382" y="1282916"/>
            <a:ext cx="7107599" cy="4913699"/>
          </a:xfrm>
          <a:prstGeom prst="rect">
            <a:avLst/>
          </a:prstGeom>
          <a:noFill/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800" b="1" dirty="0" smtClean="0"/>
              <a:t>Проверьте документы компании (наличие лицензии, запись в государственных реестрах)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800" b="1" dirty="0"/>
              <a:t>Внимательно читайте все документы </a:t>
            </a: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800" b="1" dirty="0" smtClean="0"/>
              <a:t>Попросите образец договора на руки и проконсультируйтесь с юристом</a:t>
            </a:r>
          </a:p>
          <a:p>
            <a:pPr marL="355600" indent="-355600">
              <a:lnSpc>
                <a:spcPct val="100000"/>
              </a:lnSpc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800" b="1" dirty="0" smtClean="0"/>
              <a:t>Принимайте решение самостоятельно, не поддавайтесь давлению на вас других лиц</a:t>
            </a:r>
          </a:p>
          <a:p>
            <a:pPr marL="355600" indent="-355600">
              <a:lnSpc>
                <a:spcPct val="100000"/>
              </a:lnSpc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800" b="1" dirty="0" smtClean="0"/>
              <a:t>Сравните условия с другими фирмами, предлагающими аналогичные услуги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ü"/>
              <a:tabLst>
                <a:tab pos="355600" algn="l"/>
              </a:tabLst>
            </a:pPr>
            <a:r>
              <a:rPr lang="ru-RU" sz="1800" b="1" dirty="0" smtClean="0"/>
              <a:t>Не оплачивайте вступительные взносы</a:t>
            </a:r>
          </a:p>
        </p:txBody>
      </p:sp>
      <p:pic>
        <p:nvPicPr>
          <p:cNvPr id="5" name="Picture 4" descr="Vosklitsatelnyiy-zn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13" y="1282915"/>
            <a:ext cx="3630246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НЕЛЕГАЛЬНЫЕ КРЕДИТОРЫ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08551" y="1105362"/>
            <a:ext cx="10740613" cy="3168650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1800" dirty="0" smtClean="0"/>
              <a:t>В соответствии со ст. 4 Федерального закона от 21.12.2013 № 353-ФЗ «О потребительском кредите (займе)» профессиональная деятельность по предоставлению потребительских займов осуществляется:</a:t>
            </a:r>
          </a:p>
          <a:p>
            <a:pPr marL="355600" indent="-355600">
              <a:buFontTx/>
              <a:buChar char="-"/>
            </a:pPr>
            <a:r>
              <a:rPr lang="ru-RU" sz="1800" dirty="0" smtClean="0"/>
              <a:t>кредитными организациями, </a:t>
            </a:r>
          </a:p>
          <a:p>
            <a:pPr marL="355600" indent="-355600">
              <a:buFontTx/>
              <a:buChar char="-"/>
            </a:pPr>
            <a:r>
              <a:rPr lang="ru-RU" sz="1800" dirty="0" err="1" smtClean="0"/>
              <a:t>некредитными</a:t>
            </a:r>
            <a:r>
              <a:rPr lang="ru-RU" sz="1800" dirty="0" smtClean="0"/>
              <a:t> финансовыми организациями, а именно : </a:t>
            </a:r>
            <a:r>
              <a:rPr lang="ru-RU" sz="1800" dirty="0" err="1" smtClean="0"/>
              <a:t>микрофинансовыми</a:t>
            </a:r>
            <a:r>
              <a:rPr lang="ru-RU" sz="1800" dirty="0" smtClean="0"/>
              <a:t> организациями, кредитными потребительскими кооперативами, сельскохозяйственными кредитными  потребительскими кооперативами и ломбардами.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24" y="3529014"/>
            <a:ext cx="7186246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9" y="336382"/>
            <a:ext cx="4714260" cy="521731"/>
          </a:xfrm>
        </p:spPr>
        <p:txBody>
          <a:bodyPr>
            <a:noAutofit/>
          </a:bodyPr>
          <a:lstStyle/>
          <a:p>
            <a:r>
              <a:rPr lang="ru-RU" sz="1400" dirty="0" smtClean="0"/>
              <a:t>СХЕМЫ МОШЕННИЧЕСТВА НА РЫНКЕ НЕЛЕГАЛЬНОГО КРЕДИТОВАНИЯ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2708" y="1309689"/>
            <a:ext cx="10128738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sz="2200" dirty="0" smtClean="0"/>
              <a:t>Выдача </a:t>
            </a:r>
            <a:r>
              <a:rPr lang="ru-RU" sz="2200" dirty="0"/>
              <a:t>мелких ссуд через посредников</a:t>
            </a:r>
            <a:r>
              <a:rPr lang="ru-RU" sz="2200" dirty="0" smtClean="0"/>
              <a:t>. </a:t>
            </a:r>
          </a:p>
          <a:p>
            <a:pPr eaLnBrk="1" hangingPunct="1">
              <a:defRPr/>
            </a:pPr>
            <a:r>
              <a:rPr lang="ru-RU" sz="2200" dirty="0" smtClean="0"/>
              <a:t>Выдача </a:t>
            </a:r>
            <a:r>
              <a:rPr lang="ru-RU" sz="2200" dirty="0"/>
              <a:t>половины суммы от </a:t>
            </a:r>
            <a:r>
              <a:rPr lang="ru-RU" sz="2200" dirty="0" smtClean="0"/>
              <a:t>полученного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200" dirty="0" smtClean="0"/>
              <a:t>     на </a:t>
            </a:r>
            <a:r>
              <a:rPr lang="ru-RU" sz="2200" dirty="0"/>
              <a:t>заемщика кредита</a:t>
            </a:r>
            <a:r>
              <a:rPr lang="ru-RU" sz="2200" dirty="0" smtClean="0"/>
              <a:t>. </a:t>
            </a:r>
          </a:p>
          <a:p>
            <a:pPr eaLnBrk="1" hangingPunct="1">
              <a:defRPr/>
            </a:pPr>
            <a:r>
              <a:rPr lang="ru-RU" sz="2200" dirty="0"/>
              <a:t>Взял кредит — отдай </a:t>
            </a:r>
            <a:r>
              <a:rPr lang="ru-RU" sz="2200" dirty="0" smtClean="0"/>
              <a:t>квартиру.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70" y="2610644"/>
            <a:ext cx="3425092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66" y="3962383"/>
            <a:ext cx="4216287" cy="213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ПРОВЕРЬ КРЕДИТОРА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Picture 9" descr="па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37" y="5166802"/>
            <a:ext cx="3713142" cy="164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2924" y="1247314"/>
            <a:ext cx="9124951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defTabSz="803275" fontAlgn="base">
              <a:lnSpc>
                <a:spcPct val="125000"/>
              </a:lnSpc>
              <a:spcBef>
                <a:spcPts val="875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 smtClean="0"/>
              <a:t>Сверьтесь </a:t>
            </a:r>
            <a:r>
              <a:rPr lang="ru-RU" sz="2400" b="1" dirty="0"/>
              <a:t>со Справочником по кредитным организациям и Справочником участников финансового рынка на сайте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cbr.ru.</a:t>
            </a:r>
          </a:p>
          <a:p>
            <a:pPr marL="355600" lvl="0" indent="-355600" defTabSz="803275" fontAlgn="base">
              <a:lnSpc>
                <a:spcPct val="125000"/>
              </a:lnSpc>
              <a:spcBef>
                <a:spcPts val="875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/>
              <a:t>Проверьте компанию в Едином государственном реестре юридических лиц ФНС России.</a:t>
            </a:r>
          </a:p>
          <a:p>
            <a:pPr marL="355600" lvl="0" indent="-355600" defTabSz="803275" fontAlgn="base">
              <a:lnSpc>
                <a:spcPct val="125000"/>
              </a:lnSpc>
              <a:spcBef>
                <a:spcPts val="875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/>
              <a:t>Запросите образцы договоров, копии документов. Если есть возможность, проконсультируйтесь с юристом.</a:t>
            </a:r>
          </a:p>
        </p:txBody>
      </p:sp>
    </p:spTree>
    <p:extLst>
      <p:ext uri="{BB962C8B-B14F-4D97-AF65-F5344CB8AC3E}">
        <p14:creationId xmlns:p14="http://schemas.microsoft.com/office/powerpoint/2010/main" val="20653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РЕКОМЕНДАЦИИ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02761" y="1251752"/>
            <a:ext cx="7107926" cy="5180926"/>
          </a:xfrm>
          <a:prstGeom prst="rect">
            <a:avLst/>
          </a:prstGeom>
          <a:noFill/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dirty="0" smtClean="0"/>
              <a:t>Деньги в долг – только у легальных компаний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/>
              <a:t>Нет посредникам и «помощникам»</a:t>
            </a:r>
            <a:endParaRPr lang="en-US" sz="1800" b="1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/>
              <a:t>Читайте договор</a:t>
            </a:r>
            <a:endParaRPr lang="en-US" sz="1800" b="1" dirty="0" smtClean="0"/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/>
              <a:t>Заранее посчитайте, сможете ли вернуть долг</a:t>
            </a:r>
          </a:p>
          <a:p>
            <a:pPr marL="355600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dirty="0" smtClean="0"/>
              <a:t>Не берите «быстрый» кредит, чтобы закрыть другой долг</a:t>
            </a:r>
            <a:endParaRPr lang="en-US" sz="1800" b="1" dirty="0" smtClean="0"/>
          </a:p>
          <a:p>
            <a:pPr marL="355600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dirty="0" smtClean="0"/>
              <a:t>Выбирайте кредитора с оптимальными для вас условиями</a:t>
            </a:r>
            <a:r>
              <a:rPr lang="ru-RU" sz="2000" dirty="0" smtClean="0"/>
              <a:t> </a:t>
            </a:r>
          </a:p>
          <a:p>
            <a:pPr marL="355600" indent="-355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b="1" dirty="0" smtClean="0"/>
              <a:t>Берегите персональные данные</a:t>
            </a:r>
            <a:endParaRPr lang="en-US" sz="1800" b="1" dirty="0" smtClean="0"/>
          </a:p>
          <a:p>
            <a:pPr marL="355600" indent="-3556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dirty="0" smtClean="0"/>
              <a:t>В случае проблем с выплатами обращайтесь напрямую к кредитору, а не к «помощникам»</a:t>
            </a:r>
            <a:r>
              <a:rPr lang="ru-RU" sz="1800" dirty="0" smtClean="0"/>
              <a:t> </a:t>
            </a:r>
          </a:p>
        </p:txBody>
      </p:sp>
      <p:pic>
        <p:nvPicPr>
          <p:cNvPr id="5" name="Picture 4" descr="Vosklitsatelnyiy-zn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132" y="1251752"/>
            <a:ext cx="3630246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187864" y="2779414"/>
            <a:ext cx="3999306" cy="408506"/>
          </a:xfrm>
        </p:spPr>
        <p:txBody>
          <a:bodyPr/>
          <a:lstStyle/>
          <a:p>
            <a:r>
              <a:rPr lang="ru-RU" dirty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87864" y="3868115"/>
            <a:ext cx="10841687" cy="2655464"/>
          </a:xfrm>
          <a:prstGeom prst="rect">
            <a:avLst/>
          </a:prstGeom>
        </p:spPr>
        <p:txBody>
          <a:bodyPr/>
          <a:lstStyle/>
          <a:p>
            <a:pPr marL="0" indent="0" algn="l"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FFFFFF"/>
                </a:solidFill>
                <a:ea typeface="+mj-ea"/>
              </a:rPr>
              <a:t>Информационно-просветительский ресурс Банка России</a:t>
            </a:r>
            <a:endParaRPr lang="en-US" sz="2400" dirty="0" smtClean="0">
              <a:solidFill>
                <a:srgbClr val="FFFFFF"/>
              </a:solidFill>
              <a:ea typeface="+mj-ea"/>
            </a:endParaRPr>
          </a:p>
          <a:p>
            <a:pPr marL="0" indent="0" algn="l">
              <a:spcBef>
                <a:spcPct val="0"/>
              </a:spcBef>
              <a:buNone/>
            </a:pPr>
            <a:endParaRPr lang="en-US" sz="2400" dirty="0" smtClean="0">
              <a:solidFill>
                <a:srgbClr val="FFFFFF"/>
              </a:solidFill>
              <a:ea typeface="+mj-ea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  <a:ea typeface="+mj-ea"/>
              </a:rPr>
              <a:t>	</a:t>
            </a:r>
            <a:r>
              <a:rPr lang="ru-RU" sz="2400" dirty="0" smtClean="0">
                <a:solidFill>
                  <a:srgbClr val="FFFFFF"/>
                </a:solidFill>
                <a:ea typeface="+mj-ea"/>
              </a:rPr>
              <a:t>«ФИНАНСОВАЯ КУЛЬТУРА» (</a:t>
            </a:r>
            <a:r>
              <a:rPr lang="en-US" sz="2400" dirty="0" smtClean="0">
                <a:solidFill>
                  <a:srgbClr val="FFFFFF"/>
                </a:solidFill>
                <a:ea typeface="+mj-ea"/>
              </a:rPr>
              <a:t>FINCULT.INFO)</a:t>
            </a:r>
            <a:endParaRPr lang="ru-RU" sz="2400" dirty="0" smtClean="0">
              <a:solidFill>
                <a:srgbClr val="FFFFFF"/>
              </a:solidFill>
              <a:ea typeface="+mj-ea"/>
            </a:endParaRPr>
          </a:p>
          <a:p>
            <a:pPr marL="0" indent="0" algn="l">
              <a:spcBef>
                <a:spcPct val="0"/>
              </a:spcBef>
              <a:buNone/>
            </a:pPr>
            <a:endParaRPr lang="en-US" sz="1800" dirty="0" smtClean="0">
              <a:solidFill>
                <a:srgbClr val="FFFFFF"/>
              </a:solidFill>
              <a:ea typeface="+mj-ea"/>
            </a:endParaRPr>
          </a:p>
          <a:p>
            <a:pPr marL="0" indent="0" algn="l">
              <a:spcBef>
                <a:spcPct val="0"/>
              </a:spcBef>
              <a:buNone/>
            </a:pPr>
            <a:endParaRPr lang="en-US" sz="1800" dirty="0" smtClean="0">
              <a:solidFill>
                <a:srgbClr val="FFFFFF"/>
              </a:solidFill>
              <a:ea typeface="+mj-ea"/>
            </a:endParaRPr>
          </a:p>
          <a:p>
            <a:pPr marL="0" indent="0" algn="l">
              <a:spcBef>
                <a:spcPct val="0"/>
              </a:spcBef>
              <a:buNone/>
            </a:pPr>
            <a:endParaRPr lang="ru-RU" sz="1800" i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2" b="55332"/>
          <a:stretch/>
        </p:blipFill>
        <p:spPr>
          <a:xfrm>
            <a:off x="1187864" y="5074871"/>
            <a:ext cx="638275" cy="6382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76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Пирами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9697"/>
          <a:stretch/>
        </p:blipFill>
        <p:spPr bwMode="auto">
          <a:xfrm>
            <a:off x="7406254" y="3328988"/>
            <a:ext cx="4785746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9" y="336382"/>
            <a:ext cx="4768891" cy="521731"/>
          </a:xfrm>
        </p:spPr>
        <p:txBody>
          <a:bodyPr>
            <a:noAutofit/>
          </a:bodyPr>
          <a:lstStyle/>
          <a:p>
            <a:r>
              <a:rPr lang="ru-RU" sz="1600" dirty="0" smtClean="0"/>
              <a:t>ЧТО ТАКОЕ ФИНАНСОВАЯ ПИРАМИДА?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99046" y="1107251"/>
            <a:ext cx="7974823" cy="4150549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30000"/>
              </a:lnSpc>
              <a:buFont typeface="Wingdings" pitchFamily="2" charset="2"/>
              <a:buNone/>
            </a:pPr>
            <a:r>
              <a:rPr lang="ru-RU" sz="1800" u="sng" dirty="0" smtClean="0"/>
              <a:t>Организация деятельности по привлечению денежных средств </a:t>
            </a:r>
            <a:r>
              <a:rPr lang="ru-RU" sz="1800" dirty="0" smtClean="0"/>
              <a:t>и (или) иного имущества физических лиц и (или) юридических лиц в крупном размере, </a:t>
            </a:r>
            <a:r>
              <a:rPr lang="ru-RU" sz="1800" u="sng" dirty="0" smtClean="0"/>
              <a:t>при </a:t>
            </a:r>
            <a:r>
              <a:rPr lang="ru-RU" sz="1800" u="sng" dirty="0"/>
              <a:t>которой выплата дохода </a:t>
            </a:r>
            <a:r>
              <a:rPr lang="ru-RU" sz="1800" dirty="0" smtClean="0"/>
              <a:t>и </a:t>
            </a:r>
            <a:r>
              <a:rPr lang="ru-RU" sz="1800" dirty="0"/>
              <a:t>(или) предоставление иной выгоды </a:t>
            </a:r>
            <a:r>
              <a:rPr lang="ru-RU" sz="1800" u="sng" dirty="0" smtClean="0"/>
              <a:t>лицам</a:t>
            </a:r>
            <a:r>
              <a:rPr lang="ru-RU" sz="1800" u="sng" dirty="0"/>
              <a:t>, чьи денежные средства </a:t>
            </a:r>
            <a:r>
              <a:rPr lang="ru-RU" sz="1800" dirty="0"/>
              <a:t>и (или) иное имущество </a:t>
            </a:r>
            <a:r>
              <a:rPr lang="ru-RU" sz="1800" u="sng" dirty="0"/>
              <a:t>привлечены ранее</a:t>
            </a:r>
            <a:r>
              <a:rPr lang="ru-RU" sz="1800" dirty="0"/>
              <a:t>, </a:t>
            </a:r>
            <a:r>
              <a:rPr lang="ru-RU" sz="1800" u="sng" dirty="0"/>
              <a:t>осуществляются за счет привлеченных денежных средств </a:t>
            </a:r>
            <a:r>
              <a:rPr lang="ru-RU" sz="1800" dirty="0" smtClean="0"/>
              <a:t>и </a:t>
            </a:r>
            <a:r>
              <a:rPr lang="ru-RU" sz="1800" dirty="0"/>
              <a:t>(или) иного имущества </a:t>
            </a:r>
            <a:r>
              <a:rPr lang="ru-RU" sz="1800" u="sng" dirty="0"/>
              <a:t>иных физических лиц и (или) юридических лиц при отсутствии инвестиционной</a:t>
            </a:r>
            <a:r>
              <a:rPr lang="ru-RU" sz="1800" dirty="0"/>
              <a:t> </a:t>
            </a:r>
            <a:r>
              <a:rPr lang="ru-RU" sz="1800" u="sng" dirty="0"/>
              <a:t>и (или) иной</a:t>
            </a:r>
            <a:r>
              <a:rPr lang="ru-RU" sz="1800" dirty="0"/>
              <a:t> </a:t>
            </a:r>
            <a:r>
              <a:rPr lang="ru-RU" sz="1800" u="sng" dirty="0"/>
              <a:t>законной предпринимательской</a:t>
            </a:r>
            <a:r>
              <a:rPr lang="ru-RU" sz="1800" dirty="0"/>
              <a:t> или иной </a:t>
            </a:r>
            <a:r>
              <a:rPr lang="ru-RU" sz="1800" u="sng" dirty="0"/>
              <a:t>деятельности</a:t>
            </a:r>
            <a:r>
              <a:rPr lang="ru-RU" sz="1800" dirty="0"/>
              <a:t>, связанной с использованием привлеченных денежных средств и (или) иного имущества, в объеме, сопоставимом с объемом привлеченных денежных средств и (или) иного </a:t>
            </a:r>
            <a:r>
              <a:rPr lang="ru-RU" sz="1800" dirty="0" smtClean="0"/>
              <a:t>имущества</a:t>
            </a:r>
            <a:r>
              <a:rPr lang="ru-RU" sz="1800" dirty="0"/>
              <a:t> </a:t>
            </a:r>
            <a:r>
              <a:rPr lang="ru-RU" sz="1800" dirty="0" smtClean="0"/>
              <a:t>(статья 172.2 УК РФ)</a:t>
            </a:r>
          </a:p>
        </p:txBody>
      </p:sp>
    </p:spTree>
    <p:extLst>
      <p:ext uri="{BB962C8B-B14F-4D97-AF65-F5344CB8AC3E}">
        <p14:creationId xmlns:p14="http://schemas.microsoft.com/office/powerpoint/2010/main" val="242551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50" y="336382"/>
            <a:ext cx="5085756" cy="521731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ПРИЗНАКИ ФИНАНСОВЫХ ПИРАМИД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8259582"/>
              </p:ext>
            </p:extLst>
          </p:nvPr>
        </p:nvGraphicFramePr>
        <p:xfrm>
          <a:off x="1421395" y="1085147"/>
          <a:ext cx="9171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8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49" y="336382"/>
            <a:ext cx="5566516" cy="521731"/>
          </a:xfrm>
        </p:spPr>
        <p:txBody>
          <a:bodyPr/>
          <a:lstStyle/>
          <a:p>
            <a:r>
              <a:rPr lang="ru-RU" sz="1400" dirty="0"/>
              <a:t>ПРИЗНАКИ ФИНАНСОВЫХ ПИРАМИД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9178050"/>
              </p:ext>
            </p:extLst>
          </p:nvPr>
        </p:nvGraphicFramePr>
        <p:xfrm>
          <a:off x="1309559" y="1077035"/>
          <a:ext cx="91711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121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92821" y="396163"/>
            <a:ext cx="5074830" cy="521731"/>
          </a:xfrm>
        </p:spPr>
        <p:txBody>
          <a:bodyPr/>
          <a:lstStyle/>
          <a:p>
            <a:r>
              <a:rPr lang="ru-RU" sz="1400" dirty="0"/>
              <a:t>ПРИЗНАКИ ФИНАНСОВЫХ ПИРАМИД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7725" y="917893"/>
            <a:ext cx="10128738" cy="1266014"/>
          </a:xfrm>
          <a:prstGeom prst="rect">
            <a:avLst/>
          </a:prstGeom>
        </p:spPr>
        <p:txBody>
          <a:bodyPr/>
          <a:lstStyle>
            <a:lvl1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4572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9144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3716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8288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rgbClr val="008080"/>
              </a:solidFill>
              <a:latin typeface="Garamond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2932" y="1248108"/>
            <a:ext cx="10512149" cy="19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2400" b="1" dirty="0"/>
              <a:t>Использование в наименовании, символике, рекламных объявлениях слов и словосочетаний или символики, делающих их похожими на известные компании, бренды (банки, </a:t>
            </a:r>
            <a:r>
              <a:rPr lang="ru-RU" sz="2400" b="1" dirty="0" err="1"/>
              <a:t>микрофинансовые</a:t>
            </a:r>
            <a:r>
              <a:rPr lang="ru-RU" sz="2400" b="1" dirty="0"/>
              <a:t> организации)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79" y="3484110"/>
            <a:ext cx="5982677" cy="7553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7" y="4603765"/>
            <a:ext cx="4458677" cy="140017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25" y="4603765"/>
            <a:ext cx="4843828" cy="140017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01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СТРАХОВАНИЕ СБЕРЕЖЕНИЙ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6276" y="1093832"/>
            <a:ext cx="11249024" cy="1230267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65000"/>
              <a:buNone/>
            </a:pPr>
            <a:r>
              <a:rPr lang="ru-RU" sz="2400" b="1" dirty="0">
                <a:latin typeface="Arial" pitchFamily="34" charset="0"/>
              </a:rPr>
              <a:t>В рекламных объявлениях различных организаций, привлекающих</a:t>
            </a:r>
            <a:r>
              <a:rPr lang="en-US" sz="2400" b="1" dirty="0">
                <a:latin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</a:rPr>
              <a:t>вклады от граждан, часто указывается –  </a:t>
            </a:r>
            <a:endParaRPr lang="en-US" sz="2400" b="1" dirty="0">
              <a:latin typeface="Arial" pitchFamily="34" charset="0"/>
            </a:endParaRPr>
          </a:p>
          <a:p>
            <a:pPr marL="0" indent="0" algn="just" defTabSz="91440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65000"/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ВСЕ СБЕРЕЖЕНИЯ ЗАСТРАХОВАНЫ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00" y="2472278"/>
            <a:ext cx="168617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53" y="2591498"/>
            <a:ext cx="646332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0694" y="3903853"/>
            <a:ext cx="10143275" cy="74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just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</a:pPr>
            <a:r>
              <a:rPr lang="ru-RU" sz="2400" b="1" dirty="0"/>
              <a:t>Государством гарантирован возврат только банковских вкладов, застрахованных в Агентстве по страхованию вкладов.</a:t>
            </a:r>
          </a:p>
        </p:txBody>
      </p:sp>
      <p:pic>
        <p:nvPicPr>
          <p:cNvPr id="9" name="Picture 4" descr="Бизнес в Березник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85" y="4855814"/>
            <a:ext cx="159238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Финпотребсоюз Екатеринбургское региональное отделение Агентство по страхованию вкладов обнародовало обзор рынка вкладов физичес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69" y="5099495"/>
            <a:ext cx="436489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СТРАХОВАНИЕ СБЕРЕЖЕНИЙ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5254" y="1198485"/>
            <a:ext cx="10292862" cy="4891598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</a:rPr>
              <a:t>Изучить информацию о страховой компании.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Arial" pitchFamily="34" charset="0"/>
              </a:rPr>
              <a:t>Как давно она на рынке? Какие отзывы? </a:t>
            </a:r>
          </a:p>
          <a:p>
            <a:pPr marL="355600" indent="-3556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dirty="0">
                <a:latin typeface="Arial" pitchFamily="34" charset="0"/>
              </a:rPr>
              <a:t>Внимательно ознакомится с правилами страхования, договором.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b="1" dirty="0">
                <a:latin typeface="Arial" pitchFamily="34" charset="0"/>
              </a:rPr>
              <a:t>Какие случаи признаются страховыми? Как происходит выплата?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Может оказаться, что СК не признает страховым случаем,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если организация объявит себя банкротом или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перестанет исполнять условия договора.</a:t>
            </a:r>
          </a:p>
        </p:txBody>
      </p:sp>
      <p:pic>
        <p:nvPicPr>
          <p:cNvPr id="6" name="Picture 4" descr="Insurance Trends - Moneylif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/>
          <a:stretch/>
        </p:blipFill>
        <p:spPr bwMode="auto">
          <a:xfrm>
            <a:off x="7561044" y="3644285"/>
            <a:ext cx="4510767" cy="28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5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50" y="336382"/>
            <a:ext cx="4943713" cy="52173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ВИДЫ ФИНАНСОВЫХ ПИРАМИД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6569" y="1963231"/>
            <a:ext cx="10496848" cy="4789487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lnSpc>
                <a:spcPct val="125000"/>
              </a:lnSpc>
              <a:buFont typeface="+mj-lt"/>
              <a:buAutoNum type="arabicPeriod"/>
            </a:pPr>
            <a:r>
              <a:rPr lang="ru-RU" sz="1800" b="1" dirty="0" smtClean="0"/>
              <a:t>Организации, не скрывающие, что они являются «финансовыми пирамидами». </a:t>
            </a:r>
          </a:p>
          <a:p>
            <a:pPr marL="355600" indent="-355600">
              <a:lnSpc>
                <a:spcPct val="125000"/>
              </a:lnSpc>
              <a:buFont typeface="+mj-lt"/>
              <a:buAutoNum type="arabicPeriod"/>
            </a:pPr>
            <a:r>
              <a:rPr lang="ru-RU" sz="1800" b="1" dirty="0" smtClean="0"/>
              <a:t>Финансовые пирамиды, позиционирующие себя как альтернатива потребительскому и ипотечному кредиту. </a:t>
            </a:r>
          </a:p>
          <a:p>
            <a:pPr marL="355600" indent="-355600">
              <a:lnSpc>
                <a:spcPct val="125000"/>
              </a:lnSpc>
              <a:buFont typeface="+mj-lt"/>
              <a:buAutoNum type="arabicPeriod"/>
            </a:pPr>
            <a:r>
              <a:rPr lang="ru-RU" sz="1800" b="1" dirty="0" smtClean="0"/>
              <a:t>Различного рода проекты, работающие под видом микрофинансовых организаций, кредитно-потребительских кооперативов.</a:t>
            </a:r>
          </a:p>
          <a:p>
            <a:pPr marL="355600" indent="-355600">
              <a:lnSpc>
                <a:spcPct val="125000"/>
              </a:lnSpc>
              <a:buFont typeface="+mj-lt"/>
              <a:buAutoNum type="arabicPeriod"/>
            </a:pPr>
            <a:r>
              <a:rPr lang="ru-RU" sz="1800" b="1" dirty="0" smtClean="0"/>
              <a:t>Организации, предлагающие услуги по рефинансированию и (или) </a:t>
            </a:r>
            <a:r>
              <a:rPr lang="ru-RU" sz="1800" b="1" dirty="0" err="1" smtClean="0"/>
              <a:t>софинансированию</a:t>
            </a:r>
            <a:r>
              <a:rPr lang="ru-RU" sz="1800" b="1" dirty="0" smtClean="0"/>
              <a:t> кредиторской задолженности физических лиц перед банками и микрофинансовыми организациями («</a:t>
            </a:r>
            <a:r>
              <a:rPr lang="ru-RU" sz="1800" b="1" dirty="0" err="1" smtClean="0"/>
              <a:t>Раздолжнители</a:t>
            </a:r>
            <a:r>
              <a:rPr lang="ru-RU" sz="1800" b="1" dirty="0" smtClean="0"/>
              <a:t>»).</a:t>
            </a:r>
            <a:endParaRPr lang="en-US" sz="1800" b="1" dirty="0" smtClean="0"/>
          </a:p>
          <a:p>
            <a:pPr marL="355600" indent="-355600">
              <a:lnSpc>
                <a:spcPct val="125000"/>
              </a:lnSpc>
              <a:buFont typeface="+mj-lt"/>
              <a:buAutoNum type="arabicPeriod"/>
            </a:pPr>
            <a:r>
              <a:rPr lang="ru-RU" sz="1800" b="1" dirty="0" smtClean="0"/>
              <a:t>Деятельность псевдо-профессиональных участников рынка ценных бумаг, активно рекламирующих свои услуги по организации торговли на рынке </a:t>
            </a:r>
            <a:r>
              <a:rPr lang="en-US" sz="1800" b="1" dirty="0" err="1" smtClean="0"/>
              <a:t>Forex</a:t>
            </a:r>
            <a:r>
              <a:rPr lang="ru-RU" sz="1800" b="1" dirty="0" smtClean="0"/>
              <a:t>.</a:t>
            </a:r>
          </a:p>
          <a:p>
            <a:endParaRPr lang="ru-RU" sz="20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2808" y="988383"/>
            <a:ext cx="10128738" cy="849296"/>
          </a:xfrm>
          <a:prstGeom prst="rect">
            <a:avLst/>
          </a:prstGeom>
        </p:spPr>
        <p:txBody>
          <a:bodyPr/>
          <a:lstStyle>
            <a:lvl1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4572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9144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3716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8288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Виды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финансовых пирамид, действующих в настоящее время на территории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482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371250" y="336382"/>
            <a:ext cx="6517109" cy="521731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Организации, НЕ СКРЫВАЮЩИЕ, ЧТО ОНИ ЯВЛЯЮТСЯ ФИНАНСОВЫМИ ПИРАМИДАМИ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C5F33B4-83B2-4953-AAB1-6C3ACDE1653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41487" y="853886"/>
            <a:ext cx="10128738" cy="1139825"/>
          </a:xfrm>
          <a:prstGeom prst="rect">
            <a:avLst/>
          </a:prstGeom>
        </p:spPr>
        <p:txBody>
          <a:bodyPr/>
          <a:lstStyle>
            <a:lvl1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2pPr>
            <a:lvl3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3pPr>
            <a:lvl4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4pPr>
            <a:lvl5pPr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5pPr>
            <a:lvl6pPr marL="4572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9144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13716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1828800" algn="l" defTabSz="80327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2400" b="1" dirty="0" smtClean="0">
              <a:solidFill>
                <a:srgbClr val="008080"/>
              </a:solidFill>
              <a:latin typeface="Garamond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1502" y="1189608"/>
            <a:ext cx="10515621" cy="5124198"/>
          </a:xfrm>
          <a:prstGeom prst="rect">
            <a:avLst/>
          </a:prstGeom>
        </p:spPr>
        <p:txBody>
          <a:bodyPr/>
          <a:lstStyle>
            <a:lvl1pPr marL="77788" indent="-77788" algn="l" defTabSz="803275" rtl="0" fontAlgn="base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575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950" indent="-79375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2738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113" indent="-77788" algn="l" defTabSz="803275" rtl="0" fontAlgn="base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000" b="1" dirty="0">
                <a:latin typeface="Arial" pitchFamily="34" charset="0"/>
              </a:rPr>
              <a:t>Доход участника формируется за счет вложений новых привлекаемых им участников. </a:t>
            </a:r>
          </a:p>
          <a:p>
            <a:pPr marL="0" algn="just">
              <a:lnSpc>
                <a:spcPct val="10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Основным аргументом организаторов таких проектов является развитие российского и мирового Интернет-пространства, которое должно позволить еще долгие годы привлекать новых участников и тем самым зарабатывать деньги.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63381" y="3582990"/>
            <a:ext cx="443132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dirty="0"/>
              <a:t>     </a:t>
            </a:r>
            <a:r>
              <a:rPr lang="ru-RU" sz="2000" dirty="0" smtClean="0"/>
              <a:t>Классически</a:t>
            </a:r>
            <a:r>
              <a:rPr lang="ru-RU" sz="2000" dirty="0"/>
              <a:t>й</a:t>
            </a:r>
            <a:r>
              <a:rPr lang="ru-RU" sz="2000" dirty="0" smtClean="0"/>
              <a:t> </a:t>
            </a:r>
            <a:r>
              <a:rPr lang="ru-RU" sz="2000" dirty="0" smtClean="0"/>
              <a:t>пример - «</a:t>
            </a:r>
            <a:r>
              <a:rPr lang="ru-RU" sz="2000" dirty="0"/>
              <a:t>МММ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87" y="3392489"/>
            <a:ext cx="4445001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6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BRF Terracotta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22336</TotalTime>
  <Words>815</Words>
  <Application>Microsoft Office PowerPoint</Application>
  <PresentationFormat>Произвольный</PresentationFormat>
  <Paragraphs>119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Специальное оформление</vt:lpstr>
      <vt:lpstr>1_Специальное оформление</vt:lpstr>
      <vt:lpstr>CBRF Terracotta ENG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Мусорина Екатерина Владимировна</cp:lastModifiedBy>
  <cp:revision>451</cp:revision>
  <cp:lastPrinted>2019-07-18T12:51:04Z</cp:lastPrinted>
  <dcterms:created xsi:type="dcterms:W3CDTF">2018-11-05T17:34:13Z</dcterms:created>
  <dcterms:modified xsi:type="dcterms:W3CDTF">2020-06-02T14:44:57Z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