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0"/>
  </p:notesMasterIdLst>
  <p:sldIdLst>
    <p:sldId id="339" r:id="rId2"/>
    <p:sldId id="340" r:id="rId3"/>
    <p:sldId id="341" r:id="rId4"/>
    <p:sldId id="346" r:id="rId5"/>
    <p:sldId id="342" r:id="rId6"/>
    <p:sldId id="343" r:id="rId7"/>
    <p:sldId id="344" r:id="rId8"/>
    <p:sldId id="34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7" r:id="rId8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bermar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D49A"/>
    <a:srgbClr val="019A7E"/>
    <a:srgbClr val="8D09E4"/>
    <a:srgbClr val="3E387A"/>
    <a:srgbClr val="117B78"/>
    <a:srgbClr val="2E4F79"/>
    <a:srgbClr val="177179"/>
    <a:srgbClr val="4F80BD"/>
    <a:srgbClr val="03977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FA26332-FA8D-4012-A562-EE320C21C107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869" y="-67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16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1" name="Google Shape;10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9" name="Google Shape;3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2" name="Google Shape;4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0" name="Google Shape;45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4" name="Google Shape;46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4" name="Google Shape;4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6" name="Google Shape;53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4" name="Google Shape;54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8" name="Google Shape;55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2" name="Google Shape;57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2" name="Google Shape;58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8" name="Google Shape;5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6" name="Google Shape;59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2" name="Google Shape;60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0" name="Google Shape;61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6" name="Google Shape;61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4" name="Google Shape;624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0" name="Google Shape;63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4" name="Google Shape;64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2" name="Google Shape;65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8" name="Google Shape;65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  <a:defRPr>
                <a:solidFill>
                  <a:srgbClr val="8A93A9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93A9"/>
              </a:buClr>
              <a:buSzPts val="2800"/>
              <a:buNone/>
              <a:defRPr>
                <a:solidFill>
                  <a:srgbClr val="8A93A9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93A9"/>
              </a:buClr>
              <a:buSzPts val="2400"/>
              <a:buNone/>
              <a:defRPr>
                <a:solidFill>
                  <a:srgbClr val="8A93A9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>
                <a:solidFill>
                  <a:srgbClr val="8A93A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None/>
              <a:defRPr sz="2000">
                <a:solidFill>
                  <a:srgbClr val="8A93A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93A9"/>
              </a:buClr>
              <a:buSzPts val="1800"/>
              <a:buNone/>
              <a:defRPr sz="1800">
                <a:solidFill>
                  <a:srgbClr val="8A93A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A93A9"/>
              </a:buClr>
              <a:buSzPts val="1600"/>
              <a:buNone/>
              <a:defRPr sz="1600">
                <a:solidFill>
                  <a:srgbClr val="8A93A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3A9"/>
              </a:buClr>
              <a:buSzPts val="1400"/>
              <a:buNone/>
              <a:defRPr sz="1400">
                <a:solidFill>
                  <a:srgbClr val="8A93A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A93A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slide" Target="slide65.xml"/><Relationship Id="rId7" Type="http://schemas.openxmlformats.org/officeDocument/2006/relationships/slide" Target="slide6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1.xml"/><Relationship Id="rId5" Type="http://schemas.openxmlformats.org/officeDocument/2006/relationships/slide" Target="slide67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6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78.xml"/><Relationship Id="rId7" Type="http://schemas.openxmlformats.org/officeDocument/2006/relationships/slide" Target="slide8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0.xml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slide" Target="slide4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36.xml"/><Relationship Id="rId11" Type="http://schemas.openxmlformats.org/officeDocument/2006/relationships/image" Target="../media/image7.jpeg"/><Relationship Id="rId5" Type="http://schemas.openxmlformats.org/officeDocument/2006/relationships/slide" Target="slide23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slide" Target="slide10.xml"/><Relationship Id="rId9" Type="http://schemas.openxmlformats.org/officeDocument/2006/relationships/slide" Target="slide75.xm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2491" b="34505"/>
          <a:stretch>
            <a:fillRect/>
          </a:stretch>
        </p:blipFill>
        <p:spPr>
          <a:xfrm>
            <a:off x="-13298" y="2103121"/>
            <a:ext cx="9157297" cy="1509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9712" t="4078" r="39766" b="64497"/>
          <a:stretch>
            <a:fillRect/>
          </a:stretch>
        </p:blipFill>
        <p:spPr>
          <a:xfrm>
            <a:off x="3764280" y="147814"/>
            <a:ext cx="1290127" cy="1111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853" y="2510032"/>
            <a:ext cx="8561145" cy="110251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СВОЯ ИГРА. МУКОВИСЦИДОЗ</a:t>
            </a:r>
            <a:r>
              <a:rPr lang="ru-RU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Права </a:t>
            </a:r>
            <a:r>
              <a:rPr lang="ru-RU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пациентов в кейсах и задачах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+mj-lt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</a:br>
            <a:endParaRPr lang="ru-RU" sz="3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131483" y="1694210"/>
            <a:ext cx="8881034" cy="3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Проект «НКО за пациентов: формирование институтов влияния и сотрудничества»</a:t>
            </a:r>
            <a:endParaRPr lang="ru-RU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6" y="192694"/>
            <a:ext cx="2404566" cy="11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92694"/>
            <a:ext cx="1152657" cy="11539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3001" y="4321858"/>
            <a:ext cx="8597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В основу игры положена разработка </a:t>
            </a:r>
            <a:r>
              <a:rPr lang="ru-RU" sz="1000" i="1" dirty="0">
                <a:solidFill>
                  <a:schemeClr val="tx1"/>
                </a:solidFill>
              </a:rPr>
              <a:t>СРОО «Центр поддержки инициатив</a:t>
            </a:r>
            <a:r>
              <a:rPr lang="ru-RU" sz="1000" i="1" dirty="0" smtClean="0">
                <a:solidFill>
                  <a:schemeClr val="tx1"/>
                </a:solidFill>
              </a:rPr>
              <a:t>»,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подготовленная </a:t>
            </a:r>
            <a:r>
              <a:rPr lang="ru-RU" sz="1000" i="1" dirty="0">
                <a:solidFill>
                  <a:schemeClr val="tx1"/>
                </a:solidFill>
              </a:rPr>
              <a:t>в 2020 году </a:t>
            </a:r>
            <a:r>
              <a:rPr lang="ru-RU" sz="1000" i="1" dirty="0" smtClean="0">
                <a:solidFill>
                  <a:schemeClr val="tx1"/>
                </a:solidFill>
              </a:rPr>
              <a:t>в </a:t>
            </a:r>
            <a:r>
              <a:rPr lang="ru-RU" sz="1000" i="1" dirty="0">
                <a:solidFill>
                  <a:schemeClr val="tx1"/>
                </a:solidFill>
              </a:rPr>
              <a:t>раках проекта «</a:t>
            </a:r>
            <a:r>
              <a:rPr lang="ru-RU" sz="1000" i="1" dirty="0" smtClean="0">
                <a:solidFill>
                  <a:schemeClr val="tx1"/>
                </a:solidFill>
              </a:rPr>
              <a:t>Коммуникация – доверие - помощь»</a:t>
            </a:r>
            <a:r>
              <a:rPr lang="ru-RU" sz="1000" i="1" dirty="0">
                <a:solidFill>
                  <a:schemeClr val="tx1"/>
                </a:solidFill>
              </a:rPr>
              <a:t> </a:t>
            </a:r>
            <a:r>
              <a:rPr lang="ru-RU" sz="1000" i="1" dirty="0" smtClean="0">
                <a:solidFill>
                  <a:schemeClr val="tx1"/>
                </a:solidFill>
              </a:rPr>
              <a:t>при поддержке Фонда </a:t>
            </a:r>
            <a:r>
              <a:rPr lang="ru-RU" sz="1000" i="1" dirty="0">
                <a:solidFill>
                  <a:schemeClr val="tx1"/>
                </a:solidFill>
              </a:rPr>
              <a:t>президентских </a:t>
            </a:r>
            <a:r>
              <a:rPr lang="ru-RU" sz="1000" i="1" dirty="0" smtClean="0">
                <a:solidFill>
                  <a:schemeClr val="tx1"/>
                </a:solidFill>
              </a:rPr>
              <a:t>грантов</a:t>
            </a:r>
            <a:endParaRPr lang="ru-RU" sz="1000" i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93480"/>
          <a:stretch>
            <a:fillRect/>
          </a:stretch>
        </p:blipFill>
        <p:spPr>
          <a:xfrm>
            <a:off x="0" y="4853940"/>
            <a:ext cx="9144000" cy="28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>
            <a:hlinkClick r:id="rId3" action="ppaction://hlinksldjump"/>
          </p:cNvPr>
          <p:cNvSpPr/>
          <p:nvPr/>
        </p:nvSpPr>
        <p:spPr>
          <a:xfrm>
            <a:off x="3060000" y="0"/>
            <a:ext cx="3024000" cy="255600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15">
            <a:hlinkClick r:id="rId4" action="ppaction://hlinksldjump"/>
          </p:cNvPr>
          <p:cNvSpPr/>
          <p:nvPr/>
        </p:nvSpPr>
        <p:spPr>
          <a:xfrm>
            <a:off x="7960" y="-3438"/>
            <a:ext cx="3042000" cy="255600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15">
            <a:hlinkClick r:id="rId5" action="ppaction://hlinksldjump"/>
          </p:cNvPr>
          <p:cNvSpPr/>
          <p:nvPr/>
        </p:nvSpPr>
        <p:spPr>
          <a:xfrm>
            <a:off x="6094041" y="0"/>
            <a:ext cx="3024000" cy="255600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" name="Google Shape;106;p15">
            <a:hlinkClick r:id="rId6" action="ppaction://hlinksldjump"/>
          </p:cNvPr>
          <p:cNvSpPr/>
          <p:nvPr/>
        </p:nvSpPr>
        <p:spPr>
          <a:xfrm>
            <a:off x="3060000" y="2571750"/>
            <a:ext cx="3024000" cy="255600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5">
            <a:hlinkClick r:id="rId7" action="ppaction://hlinksldjump"/>
          </p:cNvPr>
          <p:cNvSpPr/>
          <p:nvPr/>
        </p:nvSpPr>
        <p:spPr>
          <a:xfrm>
            <a:off x="7960" y="2559438"/>
            <a:ext cx="3042000" cy="2584062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5">
            <a:hlinkClick r:id="rId8" action="ppaction://hlinksldjump"/>
          </p:cNvPr>
          <p:cNvSpPr/>
          <p:nvPr/>
        </p:nvSpPr>
        <p:spPr>
          <a:xfrm>
            <a:off x="6104082" y="2571750"/>
            <a:ext cx="3024000" cy="255600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8D0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600</a:t>
            </a:r>
            <a:endParaRPr lang="ru-RU" sz="4600" b="1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68044" y="911755"/>
            <a:ext cx="8208912" cy="125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77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Врачом-специалистом пациенту назначен анализ на </a:t>
            </a:r>
            <a:r>
              <a:rPr lang="ru-RU" sz="2000" dirty="0" err="1">
                <a:solidFill>
                  <a:srgbClr val="177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эластазу</a:t>
            </a:r>
            <a:r>
              <a:rPr lang="ru-RU" sz="2000" dirty="0">
                <a:solidFill>
                  <a:srgbClr val="177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кала-1. Врач в поликлинике отказал в направлении, т.к. поликлиника такой анализ не делает. Правомерен ли отказ?</a:t>
            </a:r>
            <a:endParaRPr lang="ru-RU" sz="2000" dirty="0">
              <a:solidFill>
                <a:srgbClr val="177179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459924" y="1635943"/>
            <a:ext cx="8200869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НЕТ</a:t>
            </a: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анализ на </a:t>
            </a:r>
            <a:r>
              <a:rPr lang="ru-RU" sz="1200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эластазу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кала-1 необходим по медицинским показаниям, отказ в направлении на это исследование неправомерен. В случае отсутствия возможности провести анализ в поликлинике, учреждение обязано выдать пациенту бесплатное направление в другую медицинскую организацию, где исследование доступно или заключить договор с коммерческой лабораторией на проведение этого анализа. 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«Каждый имеет право на медицинскую помощь в гарантированном объеме, оказываемую без взимания платы в соответствии с программой государственных гарантий бесплатного оказания гражданам медицинской помощи..»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19 ФЗ №323 от 21.11.2011 (ред. 17.11.2025) «Об основах охраны здоровья граждан в Российской федерации»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9740" y="405130"/>
            <a:ext cx="6624320" cy="103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Врачом-специалистом пациенту назначен анализ на </a:t>
            </a:r>
            <a:r>
              <a:rPr lang="ru-RU" sz="1800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эластазу</a:t>
            </a: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кала-1. Врач в поликлинике отказал в направлении, т.к. поликлиника такой анализ не делает. Правомерен ли отказ?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21" name="Google Shape;121;p17">
            <a:hlinkClick r:id="rId3" action="ppaction://hlinksldjump"/>
          </p:cNvPr>
          <p:cNvSpPr/>
          <p:nvPr/>
        </p:nvSpPr>
        <p:spPr>
          <a:xfrm>
            <a:off x="4935173" y="444410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22" name="Google Shape;122;p17">
            <a:hlinkClick r:id="rId4" action="ppaction://hlinksldjump"/>
          </p:cNvPr>
          <p:cNvSpPr/>
          <p:nvPr/>
        </p:nvSpPr>
        <p:spPr>
          <a:xfrm>
            <a:off x="1322956" y="444466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</a:t>
            </a: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ответ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63880" y="911874"/>
            <a:ext cx="8200800" cy="11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с подозрением на муковисцидоз после неонатального скрининга нужно пройти генетическое исследование. Врач предложил сдать платно анализ на частые мутации в коммерческой лаборатории. Правомерно ли?</a:t>
            </a:r>
            <a:endParaRPr lang="ru-RU" sz="2000" dirty="0">
              <a:solidFill>
                <a:srgbClr val="117B78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464515" y="1630143"/>
            <a:ext cx="8203829" cy="279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данное исследование требуется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уточнения или постановки диагноза,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лечащий врач должен  выдать направление на молекулярно-генетическую диагностику. Расширенный неонатальный скрининг включен в программу государственных гарантий, а скрининг включает генетическое исследование.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«Неонатальный скрининг на врожденные (наследственные) заболевания включает: проведение подтверждающих биохимических и (или)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молекулярно-генетических исследований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новорожденных из группы высокого риска врожденных и (или) наследственных заболеваний…» 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МЗ РФ №274Н от 21.04.2022 Об утверждении Порядка оказания медицинской помощи пациентам с врожденными и (или) наследственными заболеваниями»</a:t>
            </a:r>
            <a:b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 декабря 2025 года № 2188 «О Программе государственных гарантий бесплатного оказания гражданам медицинской помощи на 2026 год и на плановый период 2027 и 2028 годов»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64820" y="250190"/>
            <a:ext cx="6968490" cy="111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с подозрением на муковисцидоз, после неонатального скрининга, нужно пройти генетическое исследование. Врач предложил сдать платно анализ на частые мутации в коммерческой лаборатории. Правомерно ли?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35" name="Google Shape;135;p19">
            <a:hlinkClick r:id="rId3" action="ppaction://hlinksldjump"/>
          </p:cNvPr>
          <p:cNvSpPr/>
          <p:nvPr/>
        </p:nvSpPr>
        <p:spPr>
          <a:xfrm>
            <a:off x="4935173" y="445108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36" name="Google Shape;136;p19">
            <a:hlinkClick r:id="rId4" action="ppaction://hlinksldjump"/>
          </p:cNvPr>
          <p:cNvSpPr/>
          <p:nvPr/>
        </p:nvSpPr>
        <p:spPr>
          <a:xfrm>
            <a:off x="1322956" y="445165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63880" y="911755"/>
            <a:ext cx="8200800" cy="72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сообщить результаты неонатального скрининга по телефону?</a:t>
            </a:r>
            <a:endParaRPr lang="ru-RU" sz="2000" dirty="0">
              <a:solidFill>
                <a:srgbClr val="117B78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42" name="Google Shape;142;p20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536124" y="1294675"/>
            <a:ext cx="8200800" cy="267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неонатального скрининга относятся к сведениям составляющим врачебную тайну.</a:t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«Сведения о факте обращения гражданина за оказанием медицинской помощи, состоянии его здоровья и диагнозе, иные сведения, полученные при его медицинском обследовании и лечении, составляют врачебную тайну.»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телефонном разговоре невозможно установить личность собеседника, поэтому сообщать о результатах неонатального скрининга врач должен лично. 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Ст.13 п.1 и 2 ФЗ №323 от 21.11.2011  (ред. от 17.11.2025) "Об основах охраны здоровья граждан в Российской Федерации"</a:t>
            </a:r>
            <a:endParaRPr lang="ru-RU"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536575" y="405130"/>
            <a:ext cx="6547485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сообщить результаты неонатального скрининга по телефону?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49" name="Google Shape;149;p21">
            <a:hlinkClick r:id="rId3" action="ppaction://hlinksldjump"/>
          </p:cNvPr>
          <p:cNvSpPr/>
          <p:nvPr/>
        </p:nvSpPr>
        <p:spPr>
          <a:xfrm>
            <a:off x="4935173" y="440473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50" name="Google Shape;150;p21">
            <a:hlinkClick r:id="rId4" action="ppaction://hlinksldjump"/>
          </p:cNvPr>
          <p:cNvSpPr/>
          <p:nvPr/>
        </p:nvSpPr>
        <p:spPr>
          <a:xfrm>
            <a:off x="1323591" y="440466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771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67544" y="911717"/>
            <a:ext cx="8197771" cy="101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подозревает у себя диагноз муковисцидоз. К кому он должен обратиться за диагностикой?</a:t>
            </a:r>
            <a:endParaRPr lang="ru-RU" sz="2000" dirty="0">
              <a:solidFill>
                <a:srgbClr val="117B78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56" name="Google Shape;156;p22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467423" y="1419999"/>
            <a:ext cx="8208912" cy="247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лечащему врачу (педиатру\терапевту).</a:t>
            </a:r>
            <a:endParaRPr sz="1800" b="1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«Лечащий врач организует своевременное квалифицированное обследование и лечение пациента, предоставляет информацию о состоянии его здоровья, по требованию пациента или его законного представителя приглашает для консультаций врачей-специалистов …»</a:t>
            </a:r>
          </a:p>
          <a:p>
            <a:pPr lvl="0">
              <a:spcBef>
                <a:spcPts val="600"/>
              </a:spcBef>
              <a:buSzPts val="1800"/>
            </a:pPr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ст.70 п.2  ФЗ №323 от 21.11.2011 (ред. от 17.11.2025) «Об основах охраны здоровья граждан в Российской Федерации»</a:t>
            </a:r>
            <a:endParaRPr lang="ru-RU"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67995" y="252730"/>
            <a:ext cx="6616065" cy="10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подозревает у себя диагноз муковисцидоз. К кому он должен обратиться за диагностикой?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63" name="Google Shape;163;p23">
            <a:hlinkClick r:id="rId3" action="ppaction://hlinksldjump"/>
          </p:cNvPr>
          <p:cNvSpPr/>
          <p:nvPr/>
        </p:nvSpPr>
        <p:spPr>
          <a:xfrm>
            <a:off x="4935173" y="441108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64" name="Google Shape;164;p23">
            <a:hlinkClick r:id="rId4" action="ppaction://hlinksldjump"/>
          </p:cNvPr>
          <p:cNvSpPr/>
          <p:nvPr/>
        </p:nvSpPr>
        <p:spPr>
          <a:xfrm>
            <a:off x="1322956" y="441164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71500" y="911755"/>
            <a:ext cx="8200800" cy="102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Пациентка с муковисцидозом в первом триместре беременности. Может ли она пройти пренатальную диагностику на муковисцидоз?</a:t>
            </a:r>
            <a:endParaRPr lang="ru-RU" sz="2000" dirty="0">
              <a:solidFill>
                <a:srgbClr val="117B78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1923"/>
          <a:stretch>
            <a:fillRect/>
          </a:stretch>
        </p:blipFill>
        <p:spPr>
          <a:xfrm>
            <a:off x="0" y="0"/>
            <a:ext cx="348175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139" y="2583494"/>
            <a:ext cx="726401" cy="133882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8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1419" y="3810955"/>
            <a:ext cx="469444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ОПИСАНИЕ </a:t>
            </a:r>
            <a:endParaRPr lang="ru-RU" sz="27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70" y="3375594"/>
            <a:ext cx="3151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СВОЯ ИГРА. </a:t>
            </a:r>
            <a:endParaRPr lang="ru-RU" sz="27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27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МУКОВИСЦИДОЗ</a:t>
            </a:r>
            <a:endParaRPr lang="ru-RU" sz="27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467544" y="1308943"/>
            <a:ext cx="8200800" cy="270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lang="ru-RU" sz="2000" b="1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медицинским показаниям, беременные имеют право на пренатальный скрининг на орфанные заболевания.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«Пренатальный скрининг включает комплекс исследований для диагностики врожденных и (или) наследственных заболеваний, в том числе орфанных (редких) заболеваний плода, предусматривающих проведение инструментальных исследований, инвазивных (биопсия хориона или плаценты, амниоцентез, </a:t>
            </a:r>
            <a:r>
              <a:rPr lang="ru-RU" sz="1200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кордоцентез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неинвазивных процедур получения биологического материала, биохимического и/или молекулярно-генетического и/или цитогенетического и/или молекулярно-цитогенетического исследования биологического материала, медико-генетическое консультирование…»</a:t>
            </a:r>
          </a:p>
          <a:p>
            <a:endParaRPr lang="ru-RU"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N 274н от 21 апреля 2022 года «Об утверждении Порядка оказания медицинской помощи пациентам с врожденными и (или) наследственными заболеваниями»</a:t>
            </a:r>
          </a:p>
          <a:p>
            <a:endParaRPr 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67360" y="221615"/>
            <a:ext cx="6616700" cy="102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Пациентка с муковисцидозом в первом триместре беременности. Может ли она пройти пренатальную диагностику на муковисцидоз?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77" name="Google Shape;177;p25">
            <a:hlinkClick r:id="rId3" action="ppaction://hlinksldjump"/>
          </p:cNvPr>
          <p:cNvSpPr/>
          <p:nvPr/>
        </p:nvSpPr>
        <p:spPr>
          <a:xfrm>
            <a:off x="4935173" y="440854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78" name="Google Shape;178;p25">
            <a:hlinkClick r:id="rId4" action="ppaction://hlinksldjump"/>
          </p:cNvPr>
          <p:cNvSpPr/>
          <p:nvPr/>
        </p:nvSpPr>
        <p:spPr>
          <a:xfrm>
            <a:off x="1323591" y="440910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67544" y="911717"/>
            <a:ext cx="8197771" cy="101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для подтверждения диагноза, необходимо сделать потовую пробу. Врач поликлиники отказал в выдачи направления. </a:t>
            </a:r>
            <a:b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</a:p>
        </p:txBody>
      </p:sp>
      <p:sp>
        <p:nvSpPr>
          <p:cNvPr id="184" name="Google Shape;184;p26">
            <a:hlinkClick r:id="" action="ppaction://hlinkshowjump?jump=nextslide"/>
          </p:cNvPr>
          <p:cNvSpPr/>
          <p:nvPr/>
        </p:nvSpPr>
        <p:spPr>
          <a:xfrm>
            <a:off x="2818155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454088" y="1549529"/>
            <a:ext cx="8208912" cy="261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данное исследование требуется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уточнения или постановки диагноза,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лечащий врач должен  выдать направление на потовую пробу. 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Потовая проба является одним из базовых этапов скрининга на муковисцидоз, согласно клиническим рекомендациям.  Входит в стандарты лечения при муковисцидозе.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помощь, за исключением медицинской помощи, оказываемой в рамках клинической апробации, организуется и оказывается на основе клинических рекомендаций и с учетом стандартов медицинской помощи.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2.3 Клинических рекомендаций по лечению муковисцидоза 2025г.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37 п.1 ФЗ №323 от 21.11.2011 (ред. от 17.11.2025) "Об основах охраны здоровья граждан в Российской Федерации"</a:t>
            </a:r>
          </a:p>
        </p:txBody>
      </p:sp>
      <p:sp>
        <p:nvSpPr>
          <p:cNvPr id="190" name="Google Shape;190;p27">
            <a:hlinkClick r:id="rId3" action="ppaction://hlinksldjump"/>
          </p:cNvPr>
          <p:cNvSpPr/>
          <p:nvPr/>
        </p:nvSpPr>
        <p:spPr>
          <a:xfrm>
            <a:off x="4935173" y="441806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191" name="Google Shape;191;p27">
            <a:hlinkClick r:id="rId4" action="ppaction://hlinksldjump"/>
          </p:cNvPr>
          <p:cNvSpPr/>
          <p:nvPr/>
        </p:nvSpPr>
        <p:spPr>
          <a:xfrm>
            <a:off x="1322956" y="441863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467360" y="404495"/>
            <a:ext cx="6616065" cy="10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для подтверждения диагноза, необходимо сделать потовую пробу. Врач поликлиники отказал в выдачи направления.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>
            <a:hlinkClick r:id="rId3" action="ppaction://hlinksldjump"/>
          </p:cNvPr>
          <p:cNvSpPr/>
          <p:nvPr/>
        </p:nvSpPr>
        <p:spPr>
          <a:xfrm>
            <a:off x="3059458" y="6875"/>
            <a:ext cx="3024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28">
            <a:hlinkClick r:id="rId4" action="ppaction://hlinksldjump"/>
          </p:cNvPr>
          <p:cNvSpPr/>
          <p:nvPr/>
        </p:nvSpPr>
        <p:spPr>
          <a:xfrm>
            <a:off x="6875" y="6875"/>
            <a:ext cx="3042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dirty="0">
                <a:solidFill>
                  <a:schemeClr val="lt1"/>
                </a:solidFill>
              </a:rPr>
              <a:t>100</a:t>
            </a:r>
            <a:endParaRPr lang="ru-RU"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28">
            <a:hlinkClick r:id="rId5" action="ppaction://hlinksldjump"/>
          </p:cNvPr>
          <p:cNvSpPr/>
          <p:nvPr/>
        </p:nvSpPr>
        <p:spPr>
          <a:xfrm>
            <a:off x="6105166" y="6875"/>
            <a:ext cx="3024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28">
            <a:hlinkClick r:id="rId6" action="ppaction://hlinksldjump"/>
          </p:cNvPr>
          <p:cNvSpPr/>
          <p:nvPr/>
        </p:nvSpPr>
        <p:spPr>
          <a:xfrm>
            <a:off x="3059458" y="2582250"/>
            <a:ext cx="3024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28">
            <a:hlinkClick r:id="rId7" action="ppaction://hlinksldjump"/>
          </p:cNvPr>
          <p:cNvSpPr/>
          <p:nvPr/>
        </p:nvSpPr>
        <p:spPr>
          <a:xfrm>
            <a:off x="6875" y="2582250"/>
            <a:ext cx="3042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28">
            <a:hlinkClick r:id="rId8" action="ppaction://hlinksldjump"/>
          </p:cNvPr>
          <p:cNvSpPr/>
          <p:nvPr/>
        </p:nvSpPr>
        <p:spPr>
          <a:xfrm>
            <a:off x="6105166" y="2582250"/>
            <a:ext cx="3024000" cy="2556000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464515" y="911890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ли сотрудник аптеки, не принимая на отсроченное обслуживание льготный рецепт, если необходимый препарат отсутствует в аптеке?</a:t>
            </a:r>
          </a:p>
        </p:txBody>
      </p:sp>
      <p:sp>
        <p:nvSpPr>
          <p:cNvPr id="208" name="Google Shape;208;p29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465455" y="1517015"/>
            <a:ext cx="8202295" cy="257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лекарственного препарата рецепт принимается на отсроченное обслуживание. Данные рецепта вносятся в специальный журнал. 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п.13 Приказа Минздрава России от 07.03.2025 </a:t>
            </a:r>
            <a:r>
              <a:rPr lang="ru-RU" sz="1200" b="1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№100н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 утверждении Правил отпуска лекарственных препаратов для медицинского применения аптечными организациями…»</a:t>
            </a:r>
          </a:p>
          <a:p>
            <a:endParaRPr lang="ru-RU" sz="12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65455" y="411480"/>
            <a:ext cx="6618605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ли сотрудник аптеки, не принимая на отсроченное обслуживание льготный рецепт, если необходимый препарат отсутствует в аптеке?</a:t>
            </a:r>
          </a:p>
        </p:txBody>
      </p:sp>
      <p:sp>
        <p:nvSpPr>
          <p:cNvPr id="215" name="Google Shape;215;p30">
            <a:hlinkClick r:id="rId3" action="ppaction://hlinksldjump"/>
          </p:cNvPr>
          <p:cNvSpPr/>
          <p:nvPr/>
        </p:nvSpPr>
        <p:spPr>
          <a:xfrm>
            <a:off x="4935173" y="441743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216" name="Google Shape;216;p30">
            <a:hlinkClick r:id="rId4" action="ppaction://hlinksldjump"/>
          </p:cNvPr>
          <p:cNvSpPr/>
          <p:nvPr/>
        </p:nvSpPr>
        <p:spPr>
          <a:xfrm>
            <a:off x="1322956" y="441799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72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ли врач, отказывая в выписке льготного (бесплатного) рецепта, ссылаясь на отсутствие препарата в аптеке?</a:t>
            </a:r>
          </a:p>
        </p:txBody>
      </p:sp>
      <p:sp>
        <p:nvSpPr>
          <p:cNvPr id="222" name="Google Shape;222;p31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/>
        </p:nvSpPr>
        <p:spPr>
          <a:xfrm>
            <a:off x="467360" y="1101090"/>
            <a:ext cx="8201025" cy="321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работникам запрещается оформлять рецепты только в следующих случаях: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отсутствии у пациента медицинских показаний;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незарегистрированные лекарственные препараты;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лекарства которые предназначены для применения только в мед. организациях; </a:t>
            </a:r>
          </a:p>
          <a:p>
            <a:pPr lvl="0"/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некоторые наркотические средства и психотропные вещества.</a:t>
            </a: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остальных случаях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условии наличия у пациентов всех подтверждающих право на льготные лекарственные препараты документов, гражданам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отказать в выписке рецепта не могут.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от 24.11.2021 N 1094н  «Об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учета, хранения, а также Правил оформления бланков рецептов, в т.ч. в форме электронных документов» (Приложение 1)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67360" y="185420"/>
            <a:ext cx="6619240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ли врач, отказывая в выписке льготного (бесплатного) рецепта, ссылаясь на отсутствие препарата в аптеке?</a:t>
            </a:r>
          </a:p>
        </p:txBody>
      </p:sp>
      <p:sp>
        <p:nvSpPr>
          <p:cNvPr id="229" name="Google Shape;229;p32">
            <a:hlinkClick r:id="rId3" action="ppaction://hlinksldjump"/>
          </p:cNvPr>
          <p:cNvSpPr/>
          <p:nvPr/>
        </p:nvSpPr>
        <p:spPr>
          <a:xfrm>
            <a:off x="4935173" y="438441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230" name="Google Shape;230;p32">
            <a:hlinkClick r:id="rId4" action="ppaction://hlinksldjump"/>
          </p:cNvPr>
          <p:cNvSpPr/>
          <p:nvPr/>
        </p:nvSpPr>
        <p:spPr>
          <a:xfrm>
            <a:off x="1322956" y="438497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104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аптека выдать меньшее количество препарата, чем указано в рецепте?</a:t>
            </a:r>
          </a:p>
        </p:txBody>
      </p:sp>
      <p:sp>
        <p:nvSpPr>
          <p:cNvPr id="236" name="Google Shape;236;p33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467544" y="1310197"/>
            <a:ext cx="8200800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НЕТ.</a:t>
            </a:r>
            <a:endParaRPr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lvl="0"/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«Лекарственные препараты отпускаются в количестве, указанном в рецепте, за исключением случаев, когда для лекарственного препарата установлено количество, которое может быть выписано в одном рецепте …»</a:t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п.17 Приказ Минздрава РФ от 07.03.2025 N 100Н «Об утверждении правил отпуска лекарственных препаратов для медицинского применения аптечными организациями…»</a:t>
            </a:r>
            <a:endParaRPr 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467360" y="240030"/>
            <a:ext cx="661924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аптека выдать меньшее количество препарата, чем указано в рецепте?</a:t>
            </a:r>
          </a:p>
        </p:txBody>
      </p:sp>
      <p:sp>
        <p:nvSpPr>
          <p:cNvPr id="243" name="Google Shape;243;p34">
            <a:hlinkClick r:id="rId3" action="ppaction://hlinksldjump"/>
          </p:cNvPr>
          <p:cNvSpPr/>
          <p:nvPr/>
        </p:nvSpPr>
        <p:spPr>
          <a:xfrm>
            <a:off x="4935173" y="439139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244" name="Google Shape;244;p34">
            <a:hlinkClick r:id="rId4" action="ppaction://hlinksldjump"/>
          </p:cNvPr>
          <p:cNvSpPr/>
          <p:nvPr/>
        </p:nvSpPr>
        <p:spPr>
          <a:xfrm>
            <a:off x="1322956" y="439132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 noChangeArrowheads="1"/>
          </p:cNvSpPr>
          <p:nvPr>
            <p:ph idx="1"/>
          </p:nvPr>
        </p:nvSpPr>
        <p:spPr>
          <a:xfrm>
            <a:off x="533400" y="911889"/>
            <a:ext cx="8134350" cy="3666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Игра направлена на решение сложных ситуаций (кейсов), с которыми может столкнуться каждый пациент с </a:t>
            </a:r>
            <a:r>
              <a:rPr lang="ru-RU" altLang="ru-RU" sz="1500" dirty="0" err="1">
                <a:solidFill>
                  <a:schemeClr val="tx1"/>
                </a:solidFill>
                <a:latin typeface="+mn-lt"/>
              </a:rPr>
              <a:t>муковисцидозом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.</a:t>
            </a:r>
            <a:endParaRPr lang="ru-RU" sz="1500" dirty="0"/>
          </a:p>
          <a:p>
            <a:pPr marL="0" indent="0" algn="just">
              <a:buNone/>
            </a:pP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Она 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учит анализировать и находить выходы из сложных ситуаций, способствует повышению правовой грамотности пациентов.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В процессе игры </a:t>
            </a: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участникам 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предстоит: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решать 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кейсы, основанные на реальных ситуациях из практики пациентов с </a:t>
            </a:r>
            <a:r>
              <a:rPr lang="ru-RU" altLang="ru-RU" sz="1500" dirty="0" err="1">
                <a:solidFill>
                  <a:schemeClr val="tx1"/>
                </a:solidFill>
                <a:latin typeface="+mn-lt"/>
              </a:rPr>
              <a:t>муковисцидозом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 по следующим темам: диагностика, льготное лекарственное обеспечение, госпитализация, взаимодействие с поликлиникой, медико-социальная экспертиза, получение специализированных продуктов лечебного питания и медицинских </a:t>
            </a: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изделий;</a:t>
            </a:r>
            <a:endParaRPr lang="ru-RU" altLang="ru-RU" sz="15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участвовать 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в обсуждении вариантов решения сложных ситуаций, с которыми сталкиваются </a:t>
            </a: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пациенты;</a:t>
            </a:r>
            <a:endParaRPr lang="ru-RU" altLang="ru-RU" sz="15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+mn-lt"/>
              </a:rPr>
              <a:t>Установить, 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какими нормативно-правовыми актами регламентируются вопросы, возникающие при получении медицинской помощи больными </a:t>
            </a:r>
            <a:r>
              <a:rPr lang="ru-RU" altLang="ru-RU" sz="1500" dirty="0" err="1">
                <a:solidFill>
                  <a:schemeClr val="tx1"/>
                </a:solidFill>
                <a:latin typeface="+mn-lt"/>
              </a:rPr>
              <a:t>муковисцидозом</a:t>
            </a:r>
            <a:r>
              <a:rPr lang="ru-RU" altLang="ru-RU" sz="1500" dirty="0">
                <a:solidFill>
                  <a:schemeClr val="tx1"/>
                </a:solidFill>
                <a:latin typeface="+mn-lt"/>
              </a:rPr>
              <a:t>.</a:t>
            </a:r>
            <a:endParaRPr lang="ru-RU" altLang="ru-RU" sz="1500" dirty="0">
              <a:latin typeface="+mn-lt"/>
            </a:endParaRPr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7003525" y="221470"/>
            <a:ext cx="0" cy="601307"/>
          </a:xfrm>
          <a:prstGeom prst="line">
            <a:avLst/>
          </a:prstGeom>
          <a:ln w="38100" cap="rnd">
            <a:gradFill>
              <a:gsLst>
                <a:gs pos="0">
                  <a:srgbClr val="029478"/>
                </a:gs>
                <a:gs pos="100000">
                  <a:srgbClr val="4A257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3480"/>
          <a:stretch>
            <a:fillRect/>
          </a:stretch>
        </p:blipFill>
        <p:spPr>
          <a:xfrm>
            <a:off x="0" y="4808136"/>
            <a:ext cx="9144000" cy="335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5300" y="453486"/>
            <a:ext cx="6278562" cy="36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kern="1200" dirty="0" smtClean="0">
                <a:solidFill>
                  <a:srgbClr val="7030A0"/>
                </a:solidFill>
                <a:latin typeface="+mn-lt"/>
              </a:rPr>
              <a:t>ХАРАКТЕРИСТИКА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464515" y="911754"/>
            <a:ext cx="8200800" cy="87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пациента оформлена нежелательная реакция на один из дженериков оригинального препарата. Должна ли ВК назначить ему оригинальный препарат по торговому наименованию?</a:t>
            </a:r>
          </a:p>
        </p:txBody>
      </p:sp>
      <p:sp>
        <p:nvSpPr>
          <p:cNvPr id="250" name="Google Shape;250;p35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468179" y="1449897"/>
            <a:ext cx="8208912" cy="245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  <a:endParaRPr lang="ru-RU"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lang="ru-RU" sz="16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смене терапии 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назначении препарата по торговому наименованию 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врачебная комиссия.  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«принятие решений по вопросам профилактики, диагностики, лечения…»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…принятие решения о назначении и применении лекарственных препаратов… по торговым наименованиям при наличии медицинских показаний (индивидуальной непереносимости, по жизненным показаниям)»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20 пп.3  и пп.8 Приказ МЗ РФ № 180н от 10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порядка создания и деятельности врачебной комиссии медицинской организации»</a:t>
            </a:r>
          </a:p>
        </p:txBody>
      </p:sp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467360" y="308610"/>
            <a:ext cx="6619240" cy="85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пациента оформлена нежелательная реакция на один из дженериков оригинального препарата. Должна ли ВК назначить ему оригинальный препарат по торговому наименованию?</a:t>
            </a:r>
          </a:p>
        </p:txBody>
      </p:sp>
      <p:sp>
        <p:nvSpPr>
          <p:cNvPr id="257" name="Google Shape;257;p36">
            <a:hlinkClick r:id="rId3" action="ppaction://hlinksldjump"/>
          </p:cNvPr>
          <p:cNvSpPr/>
          <p:nvPr/>
        </p:nvSpPr>
        <p:spPr>
          <a:xfrm>
            <a:off x="4935173" y="437679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258" name="Google Shape;258;p36">
            <a:hlinkClick r:id="rId4" action="ppaction://hlinksldjump"/>
          </p:cNvPr>
          <p:cNvSpPr/>
          <p:nvPr/>
        </p:nvSpPr>
        <p:spPr>
          <a:xfrm>
            <a:off x="1322956" y="437672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471500" y="911755"/>
            <a:ext cx="8200800" cy="102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Лечащий врач отказывается выписывать рецепт на 90-180 дней хроническому больному и предлагает пациенту ежемесячно являться на прием за рецептом. Правомерно ли это?</a:t>
            </a:r>
          </a:p>
        </p:txBody>
      </p:sp>
      <p:sp>
        <p:nvSpPr>
          <p:cNvPr id="264" name="Google Shape;264;p37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/>
        </p:nvSpPr>
        <p:spPr>
          <a:xfrm>
            <a:off x="467544" y="1426402"/>
            <a:ext cx="8200800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врача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право, а не обязанность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назначить и выписать рецепт хроническому больному на срок до 180 дней.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Но, в случае с муковисцидозом, если динамическое наблюдение за пациентом организованно каждые 3 месяца врачом-специалистом (или врачами), то можно письменно попросить ВК принять решение о выписке рецептов на 90 дней для минимизации  контактов с инфекционными больными в поликлинике.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функции ВК входит принятие решений по вопросам профилактики, диагностики, лечения…»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от 24.11.2021 N 1094н  «Об утверждении порядка назначения лекарственных препаратов, форм рецептурных бланков на лекарственные препараты…» (Приложение 1)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П.20 пп.3 Приказ МЗ РФ № 180н от 10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порядка создания и деятельности врачебной комиссии медицинской организации»</a:t>
            </a:r>
          </a:p>
        </p:txBody>
      </p:sp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467360" y="259715"/>
            <a:ext cx="6619240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Лечащий врач отказывается выписывать рецепт на 90-180 дней хроническому больному и предлагает пациенту ежемесячно являться на прием за рецептом.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</a:p>
        </p:txBody>
      </p:sp>
      <p:sp>
        <p:nvSpPr>
          <p:cNvPr id="271" name="Google Shape;271;p38">
            <a:hlinkClick r:id="rId3" action="ppaction://hlinksldjump"/>
          </p:cNvPr>
          <p:cNvSpPr/>
          <p:nvPr/>
        </p:nvSpPr>
        <p:spPr>
          <a:xfrm>
            <a:off x="4935173" y="443648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272" name="Google Shape;272;p38">
            <a:hlinkClick r:id="rId4" action="ppaction://hlinksldjump"/>
          </p:cNvPr>
          <p:cNvSpPr/>
          <p:nvPr/>
        </p:nvSpPr>
        <p:spPr>
          <a:xfrm>
            <a:off x="1322956" y="443704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464515" y="911560"/>
            <a:ext cx="8200800" cy="92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 находится на отсроченном обслуживании и у него истек срок действия, аптека просит переписать рецепт. Правомерно ли это?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>
            <a:hlinkClick r:id="rId3" action="ppaction://hlinksldjump"/>
          </p:cNvPr>
          <p:cNvSpPr/>
          <p:nvPr/>
        </p:nvSpPr>
        <p:spPr>
          <a:xfrm>
            <a:off x="4935173" y="441933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Выбрать категорию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468179" y="1188277"/>
            <a:ext cx="8208912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lang="ru-RU"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выдать препарат по рецепту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истекшим сроком.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том числе, если он истек на отсроченном обслуживании. «Отпуск лекарственных препаратов осуществляется в течение указанного в рецепте срока его действия.»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хронических больных рецепт может быть выписан на со сроком действия не 30, а 90 дней.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«Рецепты предназначенные для отпуска лекарственных препаратов, инвалидам первой группы, детям-инвалидам, а также гражданам, страдающим хроническими заболеваниями, требующими длительного курсового лечения, действительны в течение 90 дней со дня оформления»</a:t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.11 Приказ Минздрава РФ от 07.03.2025 N 100Н «Об утверждении правил отпуска лекарственных препаратов для медицинского применения аптечными организациями…»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П.22 Приказа МЗ РФ N 1094н от 24 ноября 2021 года 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Порядка назначения лекарственных препаратов, форм рецептурных бланков на лекарственные препараты…»</a:t>
            </a:r>
          </a:p>
          <a:p>
            <a:r>
              <a:rPr lang="ru-RU" sz="12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85" name="Google Shape;285;p40">
            <a:hlinkClick r:id="rId4" action="ppaction://hlinksldjump"/>
          </p:cNvPr>
          <p:cNvSpPr/>
          <p:nvPr/>
        </p:nvSpPr>
        <p:spPr>
          <a:xfrm>
            <a:off x="1322956" y="441990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467360" y="212725"/>
            <a:ext cx="6619240" cy="77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 находится на отсроченном обслуживании и у него истек срок действия, аптека просит переписать рецепт. Правомерно ли это?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>
            <a:hlinkClick r:id="rId3" action="ppaction://hlinksldjump"/>
          </p:cNvPr>
          <p:cNvSpPr/>
          <p:nvPr/>
        </p:nvSpPr>
        <p:spPr>
          <a:xfrm>
            <a:off x="3059458" y="6875"/>
            <a:ext cx="3024000" cy="255600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41">
            <a:hlinkClick r:id="rId4" action="ppaction://hlinksldjump"/>
          </p:cNvPr>
          <p:cNvSpPr/>
          <p:nvPr/>
        </p:nvSpPr>
        <p:spPr>
          <a:xfrm>
            <a:off x="6875" y="6875"/>
            <a:ext cx="3042000" cy="255600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41">
            <a:hlinkClick r:id="rId5" action="ppaction://hlinksldjump"/>
          </p:cNvPr>
          <p:cNvSpPr/>
          <p:nvPr/>
        </p:nvSpPr>
        <p:spPr>
          <a:xfrm>
            <a:off x="6105166" y="6875"/>
            <a:ext cx="3024000" cy="255600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41">
            <a:hlinkClick r:id="rId6" action="ppaction://hlinksldjump"/>
          </p:cNvPr>
          <p:cNvSpPr/>
          <p:nvPr/>
        </p:nvSpPr>
        <p:spPr>
          <a:xfrm>
            <a:off x="3059458" y="2582250"/>
            <a:ext cx="3024000" cy="255600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41">
            <a:hlinkClick r:id="rId7" action="ppaction://hlinksldjump"/>
          </p:cNvPr>
          <p:cNvSpPr/>
          <p:nvPr/>
        </p:nvSpPr>
        <p:spPr>
          <a:xfrm>
            <a:off x="6875" y="2582250"/>
            <a:ext cx="3042000" cy="255600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41">
            <a:hlinkClick r:id="rId8" action="ppaction://hlinksldjump"/>
          </p:cNvPr>
          <p:cNvSpPr/>
          <p:nvPr/>
        </p:nvSpPr>
        <p:spPr>
          <a:xfrm>
            <a:off x="6085205" y="2582250"/>
            <a:ext cx="3058160" cy="2561250"/>
          </a:xfrm>
          <a:prstGeom prst="rect">
            <a:avLst/>
          </a:prstGeom>
          <a:solidFill>
            <a:srgbClr val="8D09E4"/>
          </a:solidFill>
          <a:ln w="254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464515" y="911890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предстоит плановая госпитализация. Может ли он выбрать стационар, в который будет направлен?</a:t>
            </a:r>
          </a:p>
        </p:txBody>
      </p:sp>
      <p:sp>
        <p:nvSpPr>
          <p:cNvPr id="302" name="Google Shape;302;p42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/>
        </p:nvSpPr>
        <p:spPr>
          <a:xfrm>
            <a:off x="467544" y="1210151"/>
            <a:ext cx="8200800" cy="290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такой выбор возможен.</a:t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 оказании гражданину медицинской помощи в рамках программы государственных гарантий бесплатного оказания гражданам медицинской помощи он имеет право на выбор медицинской организации в порядке, утвержденном уполномоченным федеральным органом исполнительной власти»</a:t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SzPts val="1600"/>
            </a:pPr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Ст.21 п. 1 ФЗ-323 от 21.11.2011 N 323-ФЗ (ред. от 17.11.2025) "Об основах охраны здоровья граждан в Российской Федерации"</a:t>
            </a:r>
            <a:endParaRPr lang="ru-RU"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08" name="Google Shape;308;p43"/>
          <p:cNvSpPr txBox="1">
            <a:spLocks noGrp="1"/>
          </p:cNvSpPr>
          <p:nvPr>
            <p:ph type="title"/>
          </p:nvPr>
        </p:nvSpPr>
        <p:spPr>
          <a:xfrm>
            <a:off x="464820" y="191770"/>
            <a:ext cx="661924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предстоит плановая госпитализация. Может ли он выбрать стационар, в который будет направлен?</a:t>
            </a:r>
          </a:p>
        </p:txBody>
      </p:sp>
      <p:sp>
        <p:nvSpPr>
          <p:cNvPr id="309" name="Google Shape;309;p43">
            <a:hlinkClick r:id="rId3" action="ppaction://hlinksldjump"/>
          </p:cNvPr>
          <p:cNvSpPr/>
          <p:nvPr/>
        </p:nvSpPr>
        <p:spPr>
          <a:xfrm>
            <a:off x="4935173" y="442441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10" name="Google Shape;310;p43">
            <a:hlinkClick r:id="rId4" action="ppaction://hlinksldjump"/>
          </p:cNvPr>
          <p:cNvSpPr/>
          <p:nvPr/>
        </p:nvSpPr>
        <p:spPr>
          <a:xfrm>
            <a:off x="1322956" y="442434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464515" y="911890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отказывает в направлении в Федеральный центр, мотивируя тем, что не видит для этого оснований. Правомерен ли отказ?</a:t>
            </a:r>
          </a:p>
        </p:txBody>
      </p:sp>
      <p:sp>
        <p:nvSpPr>
          <p:cNvPr id="316" name="Google Shape;316;p44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Узнать </a:t>
            </a: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 noChangeArrowheads="1"/>
          </p:cNvSpPr>
          <p:nvPr>
            <p:ph idx="1"/>
          </p:nvPr>
        </p:nvSpPr>
        <p:spPr>
          <a:xfrm>
            <a:off x="468630" y="911889"/>
            <a:ext cx="8206740" cy="3666512"/>
          </a:xfrm>
        </p:spPr>
        <p:txBody>
          <a:bodyPr>
            <a:noAutofit/>
          </a:bodyPr>
          <a:lstStyle/>
          <a:p>
            <a:pPr marL="114300" indent="0" algn="just">
              <a:spcBef>
                <a:spcPts val="600"/>
              </a:spcBef>
              <a:buNone/>
            </a:pPr>
            <a:r>
              <a:rPr lang="ru-RU" sz="1500" dirty="0" smtClean="0">
                <a:latin typeface="+mn-lt"/>
              </a:rPr>
              <a:t>Игра адаптирована </a:t>
            </a:r>
            <a:r>
              <a:rPr lang="ru-RU" sz="1500" dirty="0">
                <a:latin typeface="+mn-lt"/>
              </a:rPr>
              <a:t>под потребности пациентов с диагнозом </a:t>
            </a:r>
            <a:r>
              <a:rPr lang="ru-RU" sz="1500" dirty="0" err="1">
                <a:latin typeface="+mn-lt"/>
              </a:rPr>
              <a:t>муковисцидоз</a:t>
            </a:r>
            <a:r>
              <a:rPr lang="ru-RU" sz="1500" dirty="0">
                <a:latin typeface="+mn-lt"/>
              </a:rPr>
              <a:t> и их близких экспертом ВСП </a:t>
            </a:r>
            <a:r>
              <a:rPr lang="ru-RU" sz="1500" dirty="0" err="1" smtClean="0">
                <a:latin typeface="+mn-lt"/>
              </a:rPr>
              <a:t>Асташиной</a:t>
            </a:r>
            <a:r>
              <a:rPr lang="ru-RU" sz="1500" dirty="0" smtClean="0">
                <a:latin typeface="+mn-lt"/>
              </a:rPr>
              <a:t> Е.Е., Уполномоченными общественными экспертами </a:t>
            </a:r>
            <a:r>
              <a:rPr lang="ru-RU" sz="1500" dirty="0">
                <a:latin typeface="+mn-lt"/>
              </a:rPr>
              <a:t>Института УОЭ МВ </a:t>
            </a:r>
            <a:r>
              <a:rPr lang="ru-RU" sz="1500" dirty="0" err="1">
                <a:latin typeface="+mn-lt"/>
              </a:rPr>
              <a:t>Пикулевой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smtClean="0">
                <a:latin typeface="+mn-lt"/>
              </a:rPr>
              <a:t>М.В., Шамсутдиновой М.Е., Мусиной Е.М., </a:t>
            </a:r>
            <a:r>
              <a:rPr lang="ru-RU" sz="1500" dirty="0" err="1" smtClean="0">
                <a:latin typeface="+mn-lt"/>
              </a:rPr>
              <a:t>Нагорняченко</a:t>
            </a:r>
            <a:r>
              <a:rPr lang="ru-RU" sz="1500" dirty="0" smtClean="0">
                <a:latin typeface="+mn-lt"/>
              </a:rPr>
              <a:t> Т.Н., </a:t>
            </a:r>
            <a:r>
              <a:rPr lang="ru-RU" sz="1500" dirty="0" err="1" smtClean="0">
                <a:latin typeface="+mn-lt"/>
              </a:rPr>
              <a:t>Загидуллиной</a:t>
            </a:r>
            <a:r>
              <a:rPr lang="ru-RU" sz="1500" dirty="0" smtClean="0">
                <a:latin typeface="+mn-lt"/>
              </a:rPr>
              <a:t> К.Х., экспертами Горячей линии ВСП Кичигиной Н.Ф., Макаровой Т.Г. </a:t>
            </a:r>
            <a:r>
              <a:rPr lang="ru-RU" sz="1500" dirty="0">
                <a:latin typeface="+mn-lt"/>
              </a:rPr>
              <a:t>в рамках проекта «НКО за пациентов: формирование институтов влияния и сотрудничества», реализуемого с использованием </a:t>
            </a:r>
            <a:r>
              <a:rPr lang="ru-RU" sz="1500" dirty="0" smtClean="0">
                <a:latin typeface="+mn-lt"/>
              </a:rPr>
              <a:t>гранта </a:t>
            </a:r>
            <a:r>
              <a:rPr lang="ru-RU" sz="1500" dirty="0">
                <a:latin typeface="+mn-lt"/>
              </a:rPr>
              <a:t>Президента Российской Федерации на развитие гражданского общества, предоставленного Фондом президентских грантов</a:t>
            </a:r>
            <a:r>
              <a:rPr lang="ru-RU" sz="1500" dirty="0" smtClean="0">
                <a:latin typeface="+mn-lt"/>
              </a:rPr>
              <a:t>.</a:t>
            </a:r>
          </a:p>
          <a:p>
            <a:pPr marL="114300" indent="0" algn="just">
              <a:spcBef>
                <a:spcPts val="1200"/>
              </a:spcBef>
              <a:buNone/>
            </a:pPr>
            <a:r>
              <a:rPr lang="ru-RU" sz="1500" dirty="0" smtClean="0">
                <a:latin typeface="+mn-lt"/>
              </a:rPr>
              <a:t>Исходная версия онлайн игры разработана </a:t>
            </a:r>
            <a:r>
              <a:rPr lang="ru-RU" sz="1500" dirty="0">
                <a:latin typeface="+mn-lt"/>
              </a:rPr>
              <a:t>в 2020 году </a:t>
            </a:r>
            <a:r>
              <a:rPr lang="ru-RU" sz="1500" dirty="0" smtClean="0">
                <a:latin typeface="+mn-lt"/>
              </a:rPr>
              <a:t>экспертами ВСП </a:t>
            </a:r>
            <a:r>
              <a:rPr lang="ru-RU" sz="1500" dirty="0" err="1" smtClean="0">
                <a:latin typeface="+mn-lt"/>
              </a:rPr>
              <a:t>Асташиной</a:t>
            </a:r>
            <a:r>
              <a:rPr lang="ru-RU" sz="1500" dirty="0" smtClean="0">
                <a:latin typeface="+mn-lt"/>
              </a:rPr>
              <a:t> Е.Е., </a:t>
            </a:r>
            <a:r>
              <a:rPr lang="ru-RU" sz="1500" dirty="0" err="1" smtClean="0">
                <a:latin typeface="+mn-lt"/>
              </a:rPr>
              <a:t>Сафронкиным</a:t>
            </a:r>
            <a:r>
              <a:rPr lang="ru-RU" sz="1500" dirty="0" smtClean="0">
                <a:latin typeface="+mn-lt"/>
              </a:rPr>
              <a:t> Д.Г., Черненко Д.Е. в рамках проекта «Коммуникация – доверие - помощь», реализованного Самарской региональной общественной организацией «Центр поддержки инициатив» с использованием гранта Президента Российской Федерации на развитие гражданского общества, предоставленного Фондом президентских грантов.</a:t>
            </a:r>
            <a:endParaRPr lang="ru-RU" sz="1500" dirty="0">
              <a:latin typeface="+mn-lt"/>
            </a:endParaRPr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7003525" y="221470"/>
            <a:ext cx="0" cy="601307"/>
          </a:xfrm>
          <a:prstGeom prst="line">
            <a:avLst/>
          </a:prstGeom>
          <a:ln w="38100" cap="rnd">
            <a:gradFill>
              <a:gsLst>
                <a:gs pos="0">
                  <a:srgbClr val="029478"/>
                </a:gs>
                <a:gs pos="100000">
                  <a:srgbClr val="4A257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3480"/>
          <a:stretch>
            <a:fillRect/>
          </a:stretch>
        </p:blipFill>
        <p:spPr>
          <a:xfrm>
            <a:off x="0" y="4808136"/>
            <a:ext cx="9144000" cy="335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360" y="453445"/>
            <a:ext cx="371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 smtClean="0">
                <a:solidFill>
                  <a:srgbClr val="7030A0"/>
                </a:solidFill>
              </a:rPr>
              <a:t>ИСТОРИЯ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/>
        </p:nvSpPr>
        <p:spPr>
          <a:xfrm>
            <a:off x="467544" y="1240982"/>
            <a:ext cx="8200800" cy="29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  <a:r>
              <a:rPr lang="ru-RU" sz="1800" b="0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 пациента в Федеральный центр для оказания медицинской помощи лечащий врач при наличии показаний, прописанных в п.7 Приказа МЗ РФ N 1363н 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Основанием для оказания медицинской помощи в Федеральном центре является решение ВК ФЦ о наличии показаний.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П.3, 6, 7. Приказ Министерства здравоохранения РФ от 23 декабря 2020 г. N 1363н "Об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страхования"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20 пп.18 Приказ МЗ РФ № 180н от 10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порядка создания и деятельности врачебной комиссии медицинской организации»</a:t>
            </a:r>
            <a:endParaRPr lang="ru-RU" sz="1200" i="1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467360" y="296545"/>
            <a:ext cx="661924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отказывает в направлении в Федеральный центр, мотивируя тем, что не видит для этого оснований. Правомерен ли отказ?</a:t>
            </a:r>
          </a:p>
        </p:txBody>
      </p:sp>
      <p:sp>
        <p:nvSpPr>
          <p:cNvPr id="323" name="Google Shape;323;p45">
            <a:hlinkClick r:id="rId3" action="ppaction://hlinksldjump"/>
          </p:cNvPr>
          <p:cNvSpPr/>
          <p:nvPr/>
        </p:nvSpPr>
        <p:spPr>
          <a:xfrm>
            <a:off x="4935173" y="441044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24" name="Google Shape;324;p45">
            <a:hlinkClick r:id="rId4" action="ppaction://hlinksldjump"/>
          </p:cNvPr>
          <p:cNvSpPr/>
          <p:nvPr/>
        </p:nvSpPr>
        <p:spPr>
          <a:xfrm>
            <a:off x="1323591" y="441101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463880" y="911890"/>
            <a:ext cx="8200800" cy="8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 госпитализируется с ребенком МВ 6 лет. Ребенок имеет инвалидность и ограничение жизнедеятельности 1 степени. Должна ли больница предоставить родителю отдельную кровать и питание?</a:t>
            </a:r>
          </a:p>
        </p:txBody>
      </p:sp>
      <p:sp>
        <p:nvSpPr>
          <p:cNvPr id="330" name="Google Shape;330;p46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/>
        </p:nvSpPr>
        <p:spPr>
          <a:xfrm>
            <a:off x="326390" y="1337945"/>
            <a:ext cx="8611870" cy="290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, е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лечащий врач не видит для этого медицинских показаний.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5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Одному из родителей предоставляется право нахождения в стационаре с ребенком ( с предоставлением отдельного места и питания), только в следующих случаях: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ребенком-инвалидом, с ограничением основных категорий жизнедеятельности 2 и 3 степени (согласно ИПРА);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до 4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в возрасте старше четырех лет - при наличии медицинских показаний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наличии медицинских показаний для совместного пребывания в стационаре с ребенком принимает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лечащий врач.</a:t>
            </a:r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51 п.3 ФЗ – 323 от 21.11.2011 N 323-ФЗ (ред. от 17.11.2025) "Об основах охраны здоровья граждан в Российской Федерации"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Минздрава РФ от 13.01.2022 г. № 15-3/И/2-223.</a:t>
            </a:r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326390" y="226695"/>
            <a:ext cx="675767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 госпитализируется с ребенком МВ 6 лет. Ребенок имеет инвалидность и ограничение жизнедеятельности 1 степени. Должна ли больница предоставить родителю отдельную кровать и питание?</a:t>
            </a:r>
          </a:p>
        </p:txBody>
      </p:sp>
      <p:sp>
        <p:nvSpPr>
          <p:cNvPr id="337" name="Google Shape;337;p47">
            <a:hlinkClick r:id="rId3" action="ppaction://hlinksldjump"/>
          </p:cNvPr>
          <p:cNvSpPr/>
          <p:nvPr/>
        </p:nvSpPr>
        <p:spPr>
          <a:xfrm>
            <a:off x="4935173" y="445807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38" name="Google Shape;338;p47">
            <a:hlinkClick r:id="rId4" action="ppaction://hlinksldjump"/>
          </p:cNvPr>
          <p:cNvSpPr/>
          <p:nvPr/>
        </p:nvSpPr>
        <p:spPr>
          <a:xfrm>
            <a:off x="1323591" y="445800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</a:t>
            </a: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ответ</a:t>
            </a:r>
          </a:p>
        </p:txBody>
      </p:sp>
      <p:sp>
        <p:nvSpPr>
          <p:cNvPr id="344" name="Google Shape;344;p48"/>
          <p:cNvSpPr txBox="1">
            <a:spLocks noGrp="1"/>
          </p:cNvSpPr>
          <p:nvPr>
            <p:ph type="title"/>
          </p:nvPr>
        </p:nvSpPr>
        <p:spPr>
          <a:xfrm>
            <a:off x="464515" y="911754"/>
            <a:ext cx="8200800" cy="101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амбулаторном приеме препарата у пациента возникла нежелательная реакция. Врач рекомендует госпитализацию для повторного приема. Правомерно ли это?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/>
        </p:nvSpPr>
        <p:spPr>
          <a:xfrm>
            <a:off x="464820" y="1619250"/>
            <a:ext cx="8355330" cy="261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ДА.</a:t>
            </a:r>
            <a:r>
              <a:rPr lang="ru-RU" sz="20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/>
            </a:r>
            <a:br>
              <a:rPr lang="ru-RU" sz="20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</a:b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может предложить госпитализацию и повторный прием препарата вызвавшего нежелательную реакцию. При этом врач, может самостоятельно организовать дополнительное обследование (анализы), зафиксировать нежелательную реакцию и оформить карту извещение о нежелательной реакции.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 о правомерности назначения повторного применения лекарственного препарата вызвавшего нежелательную реакцию нормативно не отрегулирован. Решение принимает врач. </a:t>
            </a: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имеет право отказаться от медицинского вмешательства, однако важно понимать возможные последствия такого решения.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п.3 ФЗ №61 от 12.04.2010г. «Об обращении лекарственных средств» 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Ст.70 п.2  и </a:t>
            </a:r>
            <a:r>
              <a:rPr lang="ru-RU" sz="1200" i="1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п.5 </a:t>
            </a:r>
            <a:r>
              <a:rPr lang="ru-RU" sz="1200" i="1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  ФЗ – 323 от 21.11.2011 N 323-ФЗ (ред. от 17.11.2025) "Об основах охраны здоровья граждан в Российской Федерации"</a:t>
            </a:r>
            <a:endParaRPr lang="ru-RU" sz="120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464820" y="405130"/>
            <a:ext cx="6619240" cy="81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амбулаторном приеме препарата у пациента возникла нежелательная реакция. Врач рекомендует госпитализацию для повторного приема.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</a:p>
        </p:txBody>
      </p:sp>
      <p:sp>
        <p:nvSpPr>
          <p:cNvPr id="351" name="Google Shape;351;p49">
            <a:hlinkClick r:id="rId3" action="ppaction://hlinksldjump"/>
          </p:cNvPr>
          <p:cNvSpPr/>
          <p:nvPr/>
        </p:nvSpPr>
        <p:spPr>
          <a:xfrm>
            <a:off x="4935173" y="442759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52" name="Google Shape;352;p49">
            <a:hlinkClick r:id="rId4" action="ppaction://hlinksldjump"/>
          </p:cNvPr>
          <p:cNvSpPr/>
          <p:nvPr/>
        </p:nvSpPr>
        <p:spPr>
          <a:xfrm>
            <a:off x="1323591" y="442752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463880" y="911889"/>
            <a:ext cx="8200800" cy="10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ли пациента положить в маломестный бокс, если он поступил на плановое лечение в непрофильное отделение (например лор отделение)?</a:t>
            </a:r>
          </a:p>
        </p:txBody>
      </p:sp>
      <p:sp>
        <p:nvSpPr>
          <p:cNvPr id="358" name="Google Shape;358;p50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</a:t>
            </a: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/>
        </p:nvSpPr>
        <p:spPr>
          <a:xfrm>
            <a:off x="464515" y="1347513"/>
            <a:ext cx="8211941" cy="279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с муковисцидозом при госпитализации должны размещаться в боксированные палаты.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пациенты инфицированные «не тяжелой» флорой, (стафилококк и синегнойная палочка) «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размещаться  в палате с другими пациентами не страдающими муковисцидозом и с низким риском инфицирования.»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П.4077 Постановление N 4 от 28 января 2021 года «Об утверждении санитарных правил и норм СанПиН 3.3686-21 "Санитарно-эпидемиологические требования по профилактике инфекционных болезней"»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по лечению муковисцидоза 2025г.</a:t>
            </a:r>
          </a:p>
          <a:p>
            <a:endParaRPr lang="ru-RU" sz="12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title"/>
          </p:nvPr>
        </p:nvSpPr>
        <p:spPr>
          <a:xfrm>
            <a:off x="464820" y="206375"/>
            <a:ext cx="6619240" cy="107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ли пациента положить в маломестный бокс, если он поступил на плановое лечение в непрофильное отделение (например лор отделение)?</a:t>
            </a:r>
          </a:p>
        </p:txBody>
      </p:sp>
      <p:sp>
        <p:nvSpPr>
          <p:cNvPr id="365" name="Google Shape;365;p51">
            <a:hlinkClick r:id="rId3" action="ppaction://hlinksldjump"/>
          </p:cNvPr>
          <p:cNvSpPr/>
          <p:nvPr/>
        </p:nvSpPr>
        <p:spPr>
          <a:xfrm>
            <a:off x="4935173" y="441108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66" name="Google Shape;366;p51">
            <a:hlinkClick r:id="rId4" action="ppaction://hlinksldjump"/>
          </p:cNvPr>
          <p:cNvSpPr/>
          <p:nvPr/>
        </p:nvSpPr>
        <p:spPr>
          <a:xfrm>
            <a:off x="1322956" y="441164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464515" y="911754"/>
            <a:ext cx="8200800" cy="108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госпитализируется для проведения планового курса внутривенной антибактериальной терапии. Может ли он принести свои антибиотики?</a:t>
            </a:r>
          </a:p>
        </p:txBody>
      </p:sp>
      <p:sp>
        <p:nvSpPr>
          <p:cNvPr id="372" name="Google Shape;372;p52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/>
        </p:nvSpPr>
        <p:spPr>
          <a:xfrm>
            <a:off x="467360" y="1280795"/>
            <a:ext cx="8470265" cy="29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  <a:endParaRPr lang="ru-RU"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или благотворительный фонд могут передать лекарственные препараты больнице, а та может их принять для оказания медицинской помощи в стационарных условиях. 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 приложения Приказа МЗ РФ N 696н от 1 июля 2021 года «О внесении изменений в Правила обязательного медицинского страхования, утвержденные приказом Министерства здравоохранения Российской Федерации от 28 февраля 2019 г. N 108н, и Порядок проведения контроля объемов, сроков, качества и условий предоставления медицинской помощи по обязательному медицинскому страхованию застрахованным лицам, а также ее финансового обеспечения, утвержденный приказом Министерства здравоохранения Российской Федерации от 19 марта 2021 г. N 231н»</a:t>
            </a:r>
          </a:p>
        </p:txBody>
      </p:sp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464820" y="148590"/>
            <a:ext cx="6619240" cy="108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госпитализируется для проведения планового курса внутривенной антибактериальной терапии.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он принести свои антибиотики?</a:t>
            </a:r>
          </a:p>
        </p:txBody>
      </p:sp>
      <p:sp>
        <p:nvSpPr>
          <p:cNvPr id="379" name="Google Shape;379;p53">
            <a:hlinkClick r:id="rId3" action="ppaction://hlinksldjump"/>
          </p:cNvPr>
          <p:cNvSpPr/>
          <p:nvPr/>
        </p:nvSpPr>
        <p:spPr>
          <a:xfrm>
            <a:off x="4935173" y="441171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380" name="Google Shape;380;p53">
            <a:hlinkClick r:id="rId4" action="ppaction://hlinksldjump"/>
          </p:cNvPr>
          <p:cNvSpPr/>
          <p:nvPr/>
        </p:nvSpPr>
        <p:spPr>
          <a:xfrm>
            <a:off x="1322956" y="441164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>
            <a:hlinkClick r:id="rId3" action="ppaction://hlinksldjump"/>
          </p:cNvPr>
          <p:cNvSpPr/>
          <p:nvPr/>
        </p:nvSpPr>
        <p:spPr>
          <a:xfrm>
            <a:off x="3059458" y="6875"/>
            <a:ext cx="3024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6" name="Google Shape;386;p54">
            <a:hlinkClick r:id="rId4" action="ppaction://hlinksldjump"/>
          </p:cNvPr>
          <p:cNvSpPr/>
          <p:nvPr/>
        </p:nvSpPr>
        <p:spPr>
          <a:xfrm>
            <a:off x="6875" y="6875"/>
            <a:ext cx="3042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</a:p>
        </p:txBody>
      </p:sp>
      <p:sp>
        <p:nvSpPr>
          <p:cNvPr id="387" name="Google Shape;387;p54">
            <a:hlinkClick r:id="rId5" action="ppaction://hlinksldjump"/>
          </p:cNvPr>
          <p:cNvSpPr/>
          <p:nvPr/>
        </p:nvSpPr>
        <p:spPr>
          <a:xfrm>
            <a:off x="6105166" y="6875"/>
            <a:ext cx="3024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54">
            <a:hlinkClick r:id="rId6" action="ppaction://hlinksldjump"/>
          </p:cNvPr>
          <p:cNvSpPr/>
          <p:nvPr/>
        </p:nvSpPr>
        <p:spPr>
          <a:xfrm>
            <a:off x="3059458" y="2582250"/>
            <a:ext cx="3024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9" name="Google Shape;389;p54">
            <a:hlinkClick r:id="rId7" action="ppaction://hlinksldjump"/>
          </p:cNvPr>
          <p:cNvSpPr/>
          <p:nvPr/>
        </p:nvSpPr>
        <p:spPr>
          <a:xfrm>
            <a:off x="6875" y="2582250"/>
            <a:ext cx="3042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0" name="Google Shape;390;p54">
            <a:hlinkClick r:id="rId8" action="ppaction://hlinksldjump"/>
          </p:cNvPr>
          <p:cNvSpPr/>
          <p:nvPr/>
        </p:nvSpPr>
        <p:spPr>
          <a:xfrm>
            <a:off x="6105166" y="2582250"/>
            <a:ext cx="3024000" cy="2556000"/>
          </a:xfrm>
          <a:prstGeom prst="rect">
            <a:avLst/>
          </a:prstGeom>
          <a:solidFill>
            <a:srgbClr val="11D49A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1923"/>
          <a:stretch>
            <a:fillRect/>
          </a:stretch>
        </p:blipFill>
        <p:spPr>
          <a:xfrm>
            <a:off x="0" y="0"/>
            <a:ext cx="348175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139" y="2583494"/>
            <a:ext cx="726401" cy="133882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8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6099" y="3814176"/>
            <a:ext cx="195630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endParaRPr lang="ru-RU" sz="27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70" y="3375594"/>
            <a:ext cx="3151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СВОЯ ИГРА. </a:t>
            </a:r>
            <a:endParaRPr lang="ru-RU" sz="27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27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МУКОВИСЦИДОЗ</a:t>
            </a:r>
            <a:endParaRPr lang="ru-RU" sz="27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85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пациент поменять участкового врача (педиатра\терапевта)?</a:t>
            </a:r>
          </a:p>
        </p:txBody>
      </p:sp>
      <p:sp>
        <p:nvSpPr>
          <p:cNvPr id="396" name="Google Shape;396;p55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/>
        </p:nvSpPr>
        <p:spPr>
          <a:xfrm>
            <a:off x="467544" y="1167752"/>
            <a:ext cx="8200800" cy="319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ДА</a:t>
            </a: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.</a:t>
            </a:r>
            <a:endParaRPr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может поменять лечащего врача.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выбранной медицинской организации гражданин осуществляет выбор не чаще чем один раз в год (за исключением случаев замены медицинской организации) врача-терапевта, врача-терапевта участкового, врача-педиатра, врача-педиатра участкового, врача общей практики (семейного врача) или фельдшера путем подачи заявления лично или через своего представителя на имя руководителя медицинской организации.»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Ст21 п.2 ФЗ-323 от 21.11.2011 (ред. от 17.11.2025) "Об основах охраны здоровья граждан в Российской Федерации"</a:t>
            </a:r>
            <a:endParaRPr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467360" y="207010"/>
            <a:ext cx="6619240" cy="85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пациент поменять участкового врача (педиатра\терапевта)?</a:t>
            </a:r>
          </a:p>
        </p:txBody>
      </p:sp>
      <p:sp>
        <p:nvSpPr>
          <p:cNvPr id="403" name="Google Shape;403;p56">
            <a:hlinkClick r:id="rId3" action="ppaction://hlinksldjump"/>
          </p:cNvPr>
          <p:cNvSpPr/>
          <p:nvPr/>
        </p:nvSpPr>
        <p:spPr>
          <a:xfrm>
            <a:off x="4935173" y="443076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04" name="Google Shape;404;p56">
            <a:hlinkClick r:id="rId4" action="ppaction://hlinksldjump"/>
          </p:cNvPr>
          <p:cNvSpPr/>
          <p:nvPr/>
        </p:nvSpPr>
        <p:spPr>
          <a:xfrm>
            <a:off x="1322956" y="443133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>
            <a:spLocks noGrp="1"/>
          </p:cNvSpPr>
          <p:nvPr>
            <p:ph type="title"/>
          </p:nvPr>
        </p:nvSpPr>
        <p:spPr>
          <a:xfrm>
            <a:off x="965811" y="911890"/>
            <a:ext cx="7212072" cy="9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максимальный срок ожидания КТ  для пациента с </a:t>
            </a:r>
            <a:r>
              <a:rPr lang="ru-RU" sz="2000" dirty="0" err="1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муковисцидозом</a:t>
            </a: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закону?</a:t>
            </a:r>
          </a:p>
        </p:txBody>
      </p:sp>
      <p:sp>
        <p:nvSpPr>
          <p:cNvPr id="410" name="Google Shape;410;p57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8"/>
          <p:cNvSpPr txBox="1"/>
          <p:nvPr/>
        </p:nvSpPr>
        <p:spPr>
          <a:xfrm>
            <a:off x="467544" y="1172475"/>
            <a:ext cx="8200800" cy="287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14 рабочих дней.</a:t>
            </a:r>
            <a:endParaRPr lang="ru-RU" sz="18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«Сроки проведения компьютерной томографии (включая однофотонную эмиссионную компьютерную томографию), магнитно-резонансной томографии и ангиографии при оказании первичной медико-санитарной помощи (за исключением исследований при подозрении на онкологическое заболевание и сердечно-сосудистое заболевание) не должны превышать 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рабочих дней со дня назначения </a:t>
            </a: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исследований»</a:t>
            </a:r>
          </a:p>
          <a:p>
            <a:r>
              <a:rPr lang="ru-RU" sz="13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3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№ 2188 от 29 декабря 2025 года «О Программе государственных гарантий бесплатного оказания гражданам медицинской помощи на 2026 год и на плановый период 2027 и 2028 годов</a:t>
            </a:r>
            <a:r>
              <a:rPr lang="ru-RU" sz="1300" i="1" dirty="0" smtClean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17" name="Google Shape;417;p58"/>
          <p:cNvSpPr txBox="1">
            <a:spLocks noGrp="1"/>
          </p:cNvSpPr>
          <p:nvPr>
            <p:ph type="title"/>
          </p:nvPr>
        </p:nvSpPr>
        <p:spPr>
          <a:xfrm>
            <a:off x="467360" y="226060"/>
            <a:ext cx="6616700" cy="83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максимальный срок ожидания КТ  для пациента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муковисцидозом</a:t>
            </a: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закону?</a:t>
            </a:r>
          </a:p>
        </p:txBody>
      </p:sp>
      <p:sp>
        <p:nvSpPr>
          <p:cNvPr id="418" name="Google Shape;418;p58">
            <a:hlinkClick r:id="rId3" action="ppaction://hlinksldjump"/>
          </p:cNvPr>
          <p:cNvSpPr/>
          <p:nvPr/>
        </p:nvSpPr>
        <p:spPr>
          <a:xfrm>
            <a:off x="4935173" y="442505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19" name="Google Shape;419;p58">
            <a:hlinkClick r:id="rId4" action="ppaction://hlinksldjump"/>
          </p:cNvPr>
          <p:cNvSpPr/>
          <p:nvPr/>
        </p:nvSpPr>
        <p:spPr>
          <a:xfrm>
            <a:off x="1323591" y="442498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>
            <a:spLocks noGrp="1"/>
          </p:cNvSpPr>
          <p:nvPr>
            <p:ph type="title"/>
          </p:nvPr>
        </p:nvSpPr>
        <p:spPr>
          <a:xfrm>
            <a:off x="471500" y="953029"/>
            <a:ext cx="8200800" cy="8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 отказывает в выдаче направления на анализ крови на жирорастворимые витамины АДЕК. Правомерно ли это?</a:t>
            </a:r>
          </a:p>
        </p:txBody>
      </p:sp>
      <p:sp>
        <p:nvSpPr>
          <p:cNvPr id="425" name="Google Shape;425;p59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/>
          <p:nvPr/>
        </p:nvSpPr>
        <p:spPr>
          <a:xfrm>
            <a:off x="361315" y="934085"/>
            <a:ext cx="8576945" cy="398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НЕТ, если есть показания.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назначении анализа крови на определение уровня жирорастворимых витаминов в крови принимает лечащий врач, учитывая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специалистов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сложных случаях Врачебная комиссия.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медицинская помощь оказывается, в том числе, на основании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клинических рекомендаций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Всем пациентам с МВ и панкреатической недостаточностью рекомендован регулярный контроль уровня жирорастворимых витаминов.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у поликлиники возможности проведения данных анализов, она вправе заключить договор с коммерческой лабораторией.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отказа в  выдаче направления на анализ крови на витамины, пациент может письменно попросить о решении вопроса Врачебную комиссию.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по лечению муковисцидоза 2025г.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37 п. 3 ФЗ-323 от 21.11.2011 (ред. от 17.11.2025) "Об основах охраны здоровья граждан в Российской Федерации«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№ 180н от 10 апреля 2025 года «Об утверждении порядка создания и деятельности врачебной комиссии медицинской организации»</a:t>
            </a:r>
          </a:p>
          <a:p>
            <a:endParaRPr lang="ru-RU" sz="12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361315" y="45720"/>
            <a:ext cx="6722745" cy="86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 отказывает в выдаче направления на анализ крови на жирорастворимые витамины АДЕК.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</a:p>
        </p:txBody>
      </p:sp>
      <p:sp>
        <p:nvSpPr>
          <p:cNvPr id="432" name="Google Shape;432;p60">
            <a:hlinkClick r:id="rId3" action="ppaction://hlinksldjump"/>
          </p:cNvPr>
          <p:cNvSpPr/>
          <p:nvPr/>
        </p:nvSpPr>
        <p:spPr>
          <a:xfrm>
            <a:off x="4935173" y="443775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Выбрать категорию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3" name="Google Shape;433;p60">
            <a:hlinkClick r:id="rId4" action="ppaction://hlinksldjump"/>
          </p:cNvPr>
          <p:cNvSpPr/>
          <p:nvPr/>
        </p:nvSpPr>
        <p:spPr>
          <a:xfrm>
            <a:off x="1323591" y="443831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>
            <a:spLocks noGrp="1"/>
          </p:cNvSpPr>
          <p:nvPr>
            <p:ph type="title"/>
          </p:nvPr>
        </p:nvSpPr>
        <p:spPr>
          <a:xfrm>
            <a:off x="471500" y="911754"/>
            <a:ext cx="8200800" cy="9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педиатр скорректировать дозировку креона?</a:t>
            </a:r>
          </a:p>
        </p:txBody>
      </p:sp>
      <p:sp>
        <p:nvSpPr>
          <p:cNvPr id="439" name="Google Shape;439;p61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"/>
          <p:cNvSpPr txBox="1"/>
          <p:nvPr/>
        </p:nvSpPr>
        <p:spPr>
          <a:xfrm>
            <a:off x="467544" y="1032702"/>
            <a:ext cx="8208912" cy="322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ДА, в рамках своих компетенций.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педиатр в поликлинике является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лечащим врачом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отвечает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организацию лечения пациента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если он обладает достаточными знаниями, то может самостоятельно скорректировать дозировку креона, или направить пациента к врачу-специалисту (например к гастроэнтерологу), организовать телемедицинскую консультацию. При этом рекомендации специалиста реализуются только по согласованию с лечащим врачом.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«Лечащий врач организует своевременное квалифицированное обследование и лечение пациента, предоставляет информацию о состоянии его здоровья, по требованию пациента или его законного представителя приглашает для консультаций врачей-специалистов, при необходимости созывает консилиум врачей для целей, установленных частью 4 статьи 47 настоящего Федерального закона. Рекомендации консультантов реализуются только по согласованию с лечащим врачом, за исключением случаев оказания экстренной медицинской помощи.»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70 п.2  ФЗ-323 от 21.11.2011 (ред. от 17.11.2025) "Об основах охраны здоровья граждан в Российской Федерации"</a:t>
            </a:r>
            <a:endParaRPr lang="ru-RU"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45" name="Google Shape;445;p62"/>
          <p:cNvSpPr txBox="1">
            <a:spLocks noGrp="1"/>
          </p:cNvSpPr>
          <p:nvPr>
            <p:ph type="title"/>
          </p:nvPr>
        </p:nvSpPr>
        <p:spPr>
          <a:xfrm>
            <a:off x="467360" y="166370"/>
            <a:ext cx="6619240" cy="74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педиатр скорректировать дозировку креона?</a:t>
            </a:r>
          </a:p>
        </p:txBody>
      </p:sp>
      <p:sp>
        <p:nvSpPr>
          <p:cNvPr id="446" name="Google Shape;446;p62">
            <a:hlinkClick r:id="rId3" action="ppaction://hlinksldjump"/>
          </p:cNvPr>
          <p:cNvSpPr/>
          <p:nvPr/>
        </p:nvSpPr>
        <p:spPr>
          <a:xfrm>
            <a:off x="4935173" y="443775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47" name="Google Shape;447;p62">
            <a:hlinkClick r:id="rId4" action="ppaction://hlinksldjump"/>
          </p:cNvPr>
          <p:cNvSpPr/>
          <p:nvPr/>
        </p:nvSpPr>
        <p:spPr>
          <a:xfrm>
            <a:off x="1323591" y="443768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>
            <a:spLocks noGrp="1"/>
          </p:cNvSpPr>
          <p:nvPr>
            <p:ph type="title"/>
          </p:nvPr>
        </p:nvSpPr>
        <p:spPr>
          <a:xfrm>
            <a:off x="470230" y="911755"/>
            <a:ext cx="8200800" cy="11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в поликлинике по месту прикрепления полиса ОМС пройти обследование и лечение, рекомендованное врачом частной </a:t>
            </a:r>
            <a:r>
              <a:rPr lang="ru-RU" sz="2000" dirty="0" smtClean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клиники?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453;p63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4"/>
          <p:cNvSpPr txBox="1"/>
          <p:nvPr/>
        </p:nvSpPr>
        <p:spPr>
          <a:xfrm>
            <a:off x="467544" y="1234632"/>
            <a:ext cx="8200800" cy="33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lvl="0">
              <a:buSzPts val="2000"/>
            </a:pPr>
            <a:endParaRPr lang="ru-RU" sz="20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если лечащий врач подтвердит рекомендации врача- консультанта частной клиники.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«Лечащий врач организует своевременное квалифицированное обследование и лечение пациента, предоставляет информацию о состоянии его здоровья, по требованию пациента или его законного представителя приглашает для консультаций врачей-специалистов... Рекомендации консультантов реализуются только по согласованию с лечащим врачом, за исключением случаев оказания экстренной медицинской помощи.»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70 п.2  ФЗ №323 от 21.11.2011 (ред. от 17.11.2025) "Об основах охраны здоровья граждан в Российской Федерации"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lang="ru-RU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59" name="Google Shape;459;p64"/>
          <p:cNvSpPr txBox="1">
            <a:spLocks noGrp="1"/>
          </p:cNvSpPr>
          <p:nvPr>
            <p:ph type="title"/>
          </p:nvPr>
        </p:nvSpPr>
        <p:spPr>
          <a:xfrm>
            <a:off x="467360" y="227330"/>
            <a:ext cx="6619240" cy="86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в поликлинике по месту прикрепления полиса ОМС пройти обследование и лечение, рекомендованное врачом частной клиники</a:t>
            </a:r>
            <a:r>
              <a:rPr lang="ru-RU" sz="1800" dirty="0" smtClean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000" dirty="0" smtClean="0">
                <a:solidFill>
                  <a:srgbClr val="3E387A"/>
                </a:solidFill>
              </a:rPr>
              <a:t> </a:t>
            </a:r>
          </a:p>
        </p:txBody>
      </p:sp>
      <p:sp>
        <p:nvSpPr>
          <p:cNvPr id="460" name="Google Shape;460;p64">
            <a:hlinkClick r:id="rId3" action="ppaction://hlinksldjump"/>
          </p:cNvPr>
          <p:cNvSpPr/>
          <p:nvPr/>
        </p:nvSpPr>
        <p:spPr>
          <a:xfrm>
            <a:off x="4935173" y="442251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61" name="Google Shape;461;p64">
            <a:hlinkClick r:id="rId4" action="ppaction://hlinksldjump"/>
          </p:cNvPr>
          <p:cNvSpPr/>
          <p:nvPr/>
        </p:nvSpPr>
        <p:spPr>
          <a:xfrm>
            <a:off x="1323591" y="442244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375" y="582510"/>
            <a:ext cx="8214360" cy="4292981"/>
          </a:xfrm>
        </p:spPr>
        <p:txBody>
          <a:bodyPr>
            <a:normAutofit fontScale="25000" lnSpcReduction="20000"/>
          </a:bodyPr>
          <a:lstStyle/>
          <a:p>
            <a:pPr marL="25400" indent="0" algn="just">
              <a:lnSpc>
                <a:spcPct val="110000"/>
              </a:lnSpc>
              <a:spcBef>
                <a:spcPts val="1200"/>
              </a:spcBef>
            </a:pP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Участники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находятся в общем виртуальном зале. Ведущий определяет кто к какой группе относится, дает номера группам. Оптимально, чтобы в группах было не более 5 человек.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1. Выбор категории, вопроса.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Первый ход - 1-я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группа выбирает вопрос для 2-й группы,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второй ход -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2-я группа выбирает вопрос для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3-й группы и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так далее.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2. Распределение участников по малым залам, обсуждение вариантов ответа в группах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– 2-3 минуты.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3. Возвращение участников в общий виртуальный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зал. Группа 2 дает свой ответ. </a:t>
            </a:r>
            <a:endParaRPr lang="ru-RU" sz="5200" b="1" dirty="0">
              <a:solidFill>
                <a:schemeClr val="dk1"/>
              </a:solidFill>
              <a:latin typeface="+mn-lt"/>
            </a:endParaRP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dirty="0">
                <a:solidFill>
                  <a:schemeClr val="dk1"/>
                </a:solidFill>
                <a:latin typeface="+mn-lt"/>
              </a:rPr>
              <a:t>Если ответ неполный или некорректный, группа 3 имеет возможность дополнить ответ или дать альтернативный. Если ответ опять неполный или неверный, отвечает группа 4 и далее по порядку, пока не будет сформулирован корректный ответ. Затем ведущий переходит на слайд с ответом.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4. Начисление баллов: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если ответ верный, группа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2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получает 100% баллов, если ответ неполный, 50% баллов получает отвечающая группа, 50% баллов - дополняющая группа. Если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правильный ответ не был дан ни одной группой,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то баллы не получает никто. Баллы может фиксировать модератор или ведущий на листе бумаги.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5. Второй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ход: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выбор категории, вопроса (группа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2 выбирает вопрос для группы 3)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и т.д.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6. Окончание игры: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обговоренное число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ходов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(кратное количеству команд) / вышло отведенное на игру время / закончились вопросы</a:t>
            </a:r>
          </a:p>
          <a:p>
            <a:pPr marL="2540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7. Подведение итогов: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подсчет баллов, выявление победителя, обратная связь – кто что узнал полезного.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3480"/>
          <a:stretch>
            <a:fillRect/>
          </a:stretch>
        </p:blipFill>
        <p:spPr>
          <a:xfrm>
            <a:off x="0" y="4853940"/>
            <a:ext cx="9144000" cy="2895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046226" y="128904"/>
            <a:ext cx="0" cy="601307"/>
          </a:xfrm>
          <a:prstGeom prst="line">
            <a:avLst/>
          </a:prstGeom>
          <a:ln w="38100" cap="rnd">
            <a:gradFill>
              <a:gsLst>
                <a:gs pos="0">
                  <a:srgbClr val="029478"/>
                </a:gs>
                <a:gs pos="100000">
                  <a:srgbClr val="4A257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7472" r="2253" b="82271"/>
          <a:stretch>
            <a:fillRect/>
          </a:stretch>
        </p:blipFill>
        <p:spPr>
          <a:xfrm>
            <a:off x="7046226" y="-114656"/>
            <a:ext cx="1853934" cy="911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5375" y="232496"/>
            <a:ext cx="6201665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kern="1200" dirty="0">
                <a:solidFill>
                  <a:srgbClr val="7030A0"/>
                </a:solidFill>
              </a:rPr>
              <a:t>ВАРИАНТ 1. УЧАСТНИКИ РАБОТАЮТ ГРУППАМИ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"/>
          <p:cNvSpPr txBox="1">
            <a:spLocks noGrp="1"/>
          </p:cNvSpPr>
          <p:nvPr>
            <p:ph type="title"/>
          </p:nvPr>
        </p:nvSpPr>
        <p:spPr>
          <a:xfrm>
            <a:off x="464515" y="911754"/>
            <a:ext cx="8200800" cy="104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временно в другом регионе пациент прикрепился к поликлинике. Но ему отказали в выписке льготных препаратов. Правомерно ли?</a:t>
            </a:r>
          </a:p>
        </p:txBody>
      </p:sp>
      <p:sp>
        <p:nvSpPr>
          <p:cNvPr id="467" name="Google Shape;467;p65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</a:t>
            </a: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6"/>
          <p:cNvSpPr txBox="1"/>
          <p:nvPr/>
        </p:nvSpPr>
        <p:spPr>
          <a:xfrm>
            <a:off x="468179" y="1346392"/>
            <a:ext cx="8208912" cy="279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ДА, прикрепиться к поликлинике недостаточно.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пациент временно выезжает из своего региона проживания, он может получить препараты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до 6 месяцев.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пациент выезжает в другой регион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более 6 месяцев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меняет место жительства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для получения препаратов, необходимо перевести пенсионное дело в регион временного проживания и внести сведения в региональный сегмент федерального регистра льготников.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u="sng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прикрепление к поликлинике регистрация не обязательна, но для получения препаратов по региональной льготе, почти всегда необходима регистрация по месту жительства.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П.20 Приказ Минтруда РФ N 929Н, Минздрава РФ N 1345Н от 21.12.2020 «ОБ УТВЕРЖДЕНИИ ПОРЯДКА ПРЕДОСТАВЛЕНИЯ НАБОРА СОЦИАЛЬНЫХ УСЛУГ ОТДЕЛЬНЫМ КАТЕГОРИЯМ ГРАЖДАН»</a:t>
            </a:r>
          </a:p>
        </p:txBody>
      </p:sp>
      <p:sp>
        <p:nvSpPr>
          <p:cNvPr id="473" name="Google Shape;473;p66"/>
          <p:cNvSpPr txBox="1">
            <a:spLocks noGrp="1"/>
          </p:cNvSpPr>
          <p:nvPr>
            <p:ph type="title"/>
          </p:nvPr>
        </p:nvSpPr>
        <p:spPr>
          <a:xfrm>
            <a:off x="467360" y="180975"/>
            <a:ext cx="661924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временно в другом регионе пациент прикрепился к поликлинике. Но ему отказали в выписке льготных препаратов. Правомерно ли?</a:t>
            </a:r>
          </a:p>
        </p:txBody>
      </p:sp>
      <p:sp>
        <p:nvSpPr>
          <p:cNvPr id="474" name="Google Shape;474;p66">
            <a:hlinkClick r:id="rId3" action="ppaction://hlinksldjump"/>
          </p:cNvPr>
          <p:cNvSpPr/>
          <p:nvPr/>
        </p:nvSpPr>
        <p:spPr>
          <a:xfrm>
            <a:off x="4935173" y="443838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75" name="Google Shape;475;p66">
            <a:hlinkClick r:id="rId4" action="ppaction://hlinksldjump"/>
          </p:cNvPr>
          <p:cNvSpPr/>
          <p:nvPr/>
        </p:nvSpPr>
        <p:spPr>
          <a:xfrm>
            <a:off x="1323591" y="443831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>
            <a:hlinkClick r:id="rId3" action="ppaction://hlinksldjump"/>
          </p:cNvPr>
          <p:cNvSpPr/>
          <p:nvPr/>
        </p:nvSpPr>
        <p:spPr>
          <a:xfrm>
            <a:off x="3059458" y="6875"/>
            <a:ext cx="3024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481;p67">
            <a:hlinkClick r:id="rId4" action="ppaction://hlinksldjump"/>
          </p:cNvPr>
          <p:cNvSpPr/>
          <p:nvPr/>
        </p:nvSpPr>
        <p:spPr>
          <a:xfrm>
            <a:off x="6875" y="6875"/>
            <a:ext cx="3042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482;p67">
            <a:hlinkClick r:id="rId5" action="ppaction://hlinksldjump"/>
          </p:cNvPr>
          <p:cNvSpPr/>
          <p:nvPr/>
        </p:nvSpPr>
        <p:spPr>
          <a:xfrm>
            <a:off x="6094041" y="6875"/>
            <a:ext cx="3024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67">
            <a:hlinkClick r:id="rId6" action="ppaction://hlinksldjump"/>
          </p:cNvPr>
          <p:cNvSpPr/>
          <p:nvPr/>
        </p:nvSpPr>
        <p:spPr>
          <a:xfrm>
            <a:off x="3059458" y="2582250"/>
            <a:ext cx="3024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67">
            <a:hlinkClick r:id="rId7" action="ppaction://hlinksldjump"/>
          </p:cNvPr>
          <p:cNvSpPr/>
          <p:nvPr/>
        </p:nvSpPr>
        <p:spPr>
          <a:xfrm>
            <a:off x="6875" y="2582250"/>
            <a:ext cx="3042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67">
            <a:hlinkClick r:id="rId8" action="ppaction://hlinksldjump"/>
          </p:cNvPr>
          <p:cNvSpPr/>
          <p:nvPr/>
        </p:nvSpPr>
        <p:spPr>
          <a:xfrm>
            <a:off x="6105166" y="2582250"/>
            <a:ext cx="3024000" cy="2556000"/>
          </a:xfrm>
          <a:prstGeom prst="rect">
            <a:avLst/>
          </a:prstGeom>
          <a:solidFill>
            <a:srgbClr val="019A7E"/>
          </a:solidFill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8"/>
          <p:cNvSpPr txBox="1">
            <a:spLocks noGrp="1"/>
          </p:cNvSpPr>
          <p:nvPr>
            <p:ph type="title"/>
          </p:nvPr>
        </p:nvSpPr>
        <p:spPr>
          <a:xfrm>
            <a:off x="471805" y="911860"/>
            <a:ext cx="8466455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направления пациента на МСЭ нужно пройти ряд обследований </a:t>
            </a:r>
            <a:b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анализов. Часть анализов врач предлагает сдать платно. </a:t>
            </a:r>
            <a:b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это?</a:t>
            </a:r>
          </a:p>
        </p:txBody>
      </p:sp>
      <p:sp>
        <p:nvSpPr>
          <p:cNvPr id="491" name="Google Shape;491;p68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/>
          <p:nvPr/>
        </p:nvSpPr>
        <p:spPr>
          <a:xfrm>
            <a:off x="465004" y="1080769"/>
            <a:ext cx="8200800" cy="355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3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Лечащий врач должен организовать для пациента проведение всех необходимых для МСЭ анализов и обследований бесплатно. «Перечень медицинских обследований, необходимых для получения клинико-функциональных данных в зависимости от заболевания в целях проведения медико-социальной экспертизы, утверждается Министерством труда и социальной защиты Российской Федерации и Министерством здравоохранения Российской Федерации.» п.17 Постановление Правительства РФ от 5 апреля 2022 г. №588 «О признании лица инвалидом».</a:t>
            </a: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Соответственно все требуемые для комиссии анализы и обследования должны быть предоставлены гражданину бесплатно.</a:t>
            </a:r>
          </a:p>
          <a:p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70 п.2  ФЗ-323 от 21.11.2011 (ред. от 17.11.2025) "Об основах охраны здоровья граждан в Российской Федерации"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Мин. Труда и Соц. Защиты /МЗ РФ от 16 мая 2024 года № 259н/238н «Об утверждении перечня медицинских обследований, необходимых для получения клинико-функциональных данных в зависимости от заболевания в целях проведения медико-социальной экспертизы» содержит полный перечень обследований и анализов для направления пациента на МСЭ.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97" name="Google Shape;497;p69"/>
          <p:cNvSpPr txBox="1">
            <a:spLocks noGrp="1"/>
          </p:cNvSpPr>
          <p:nvPr>
            <p:ph type="title"/>
          </p:nvPr>
        </p:nvSpPr>
        <p:spPr>
          <a:xfrm>
            <a:off x="464820" y="173990"/>
            <a:ext cx="6619240" cy="78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направления пациента на МСЭ нужно пройти ряд обследований и анализов. Часть анализов врач предлагает сдать платно. Правомерно ли это?</a:t>
            </a:r>
          </a:p>
        </p:txBody>
      </p:sp>
      <p:sp>
        <p:nvSpPr>
          <p:cNvPr id="498" name="Google Shape;498;p69">
            <a:hlinkClick r:id="rId3" action="ppaction://hlinksldjump"/>
          </p:cNvPr>
          <p:cNvSpPr/>
          <p:nvPr/>
        </p:nvSpPr>
        <p:spPr>
          <a:xfrm>
            <a:off x="4935173" y="444473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499" name="Google Shape;499;p69">
            <a:hlinkClick r:id="rId4" action="ppaction://hlinksldjump"/>
          </p:cNvPr>
          <p:cNvSpPr/>
          <p:nvPr/>
        </p:nvSpPr>
        <p:spPr>
          <a:xfrm>
            <a:off x="1323591" y="444466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0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при муковисцидозе снять инвалидность в 18 лет, если до 18 лет ребенок был на инвалидности?</a:t>
            </a:r>
          </a:p>
        </p:txBody>
      </p:sp>
      <p:sp>
        <p:nvSpPr>
          <p:cNvPr id="505" name="Google Shape;505;p70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1"/>
          <p:cNvSpPr txBox="1"/>
          <p:nvPr/>
        </p:nvSpPr>
        <p:spPr>
          <a:xfrm>
            <a:off x="467544" y="1310270"/>
            <a:ext cx="8200800" cy="252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ДА</a:t>
            </a: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.</a:t>
            </a:r>
            <a:r>
              <a:rPr lang="ru-RU" sz="1800" b="0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 лет пациент проходит новую комиссию МСЭ, которая принимает решение на основании предоставленного пакета документов и осмотра пациента (при необходимости). И принимает решение исходя из его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текущего состояния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 и 3 Постановление Правительства РФ N 588 ОТ 5 АПРЕЛЯ 2022 ГОДА «О ПРИЗНАНИИ ЛИЦА ИНВАЛИДОМ»</a:t>
            </a:r>
            <a:endParaRPr lang="ru-RU" sz="120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511" name="Google Shape;511;p71"/>
          <p:cNvSpPr txBox="1">
            <a:spLocks noGrp="1"/>
          </p:cNvSpPr>
          <p:nvPr>
            <p:ph type="title"/>
          </p:nvPr>
        </p:nvSpPr>
        <p:spPr>
          <a:xfrm>
            <a:off x="467360" y="191770"/>
            <a:ext cx="661924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при муковисцидозе снять инвалидность в 18 лет, если до 18 лет ребенок был на инвалидности?</a:t>
            </a:r>
          </a:p>
        </p:txBody>
      </p:sp>
      <p:sp>
        <p:nvSpPr>
          <p:cNvPr id="512" name="Google Shape;512;p71">
            <a:hlinkClick r:id="rId3" action="ppaction://hlinksldjump"/>
          </p:cNvPr>
          <p:cNvSpPr/>
          <p:nvPr/>
        </p:nvSpPr>
        <p:spPr>
          <a:xfrm>
            <a:off x="4935173" y="443775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513" name="Google Shape;513;p71">
            <a:hlinkClick r:id="rId4" action="ppaction://hlinksldjump"/>
          </p:cNvPr>
          <p:cNvSpPr/>
          <p:nvPr/>
        </p:nvSpPr>
        <p:spPr>
          <a:xfrm>
            <a:off x="1323591" y="443831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2"/>
          <p:cNvSpPr txBox="1">
            <a:spLocks noGrp="1"/>
          </p:cNvSpPr>
          <p:nvPr>
            <p:ph type="title"/>
          </p:nvPr>
        </p:nvSpPr>
        <p:spPr>
          <a:xfrm>
            <a:off x="294005" y="911860"/>
            <a:ext cx="8644255" cy="82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ли комиссия МСЭ установить инвалидность до 18 лет ребенку </a:t>
            </a:r>
            <a:b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муковисцидозом, на основании диагноза (при первичном освидетельствовании)?</a:t>
            </a:r>
          </a:p>
        </p:txBody>
      </p:sp>
      <p:sp>
        <p:nvSpPr>
          <p:cNvPr id="519" name="Google Shape;519;p72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 txBox="1"/>
          <p:nvPr/>
        </p:nvSpPr>
        <p:spPr>
          <a:xfrm>
            <a:off x="467544" y="1280352"/>
            <a:ext cx="8200800" cy="29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3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 ребенку с муковисцидозом устанавливается исходя из оценки степени стойких нарушений функций организма (Приложение 1, Приказа №374н)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«Критерием для установления инвалидности лицу в возрасте до 18 лет является нарушение здоровья со II и более выраженной степенью выраженности стойких нарушений функций организма человека (в диапазоне от 40 до 100 процентов...»</a:t>
            </a:r>
          </a:p>
          <a:p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 до 18 лет при первичном освидетельствовании 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с муковисцидозом может быть установлена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выраженном и значительно выраженном нарушениям функций организма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Что соответствует 70-100 процентов выраженности стойких нарушений функций организма. 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П.22Постановление Правительства РФ</a:t>
            </a:r>
            <a:r>
              <a:rPr lang="ru-RU" sz="1200" b="1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588 от  5 апреля2022 года «О признании лица инвалидом»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Мин. Труда и Соц. Защиты № 374Н от 26 июля 2024 года «Об утверждении классификаций и критериев, используемых при осуществлении медико-социальной экспертизы граждан федеральными учреждениями медико-социальной экспертизы» (п.9 и Приложение 1)</a:t>
            </a:r>
          </a:p>
        </p:txBody>
      </p:sp>
      <p:sp>
        <p:nvSpPr>
          <p:cNvPr id="525" name="Google Shape;525;p73"/>
          <p:cNvSpPr txBox="1">
            <a:spLocks noGrp="1"/>
          </p:cNvSpPr>
          <p:nvPr>
            <p:ph type="title"/>
          </p:nvPr>
        </p:nvSpPr>
        <p:spPr>
          <a:xfrm>
            <a:off x="467360" y="233680"/>
            <a:ext cx="6619240" cy="85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Должна ли комиссия МСЭ установить инвалидность до 18 лет ребенку с муковисцидозом, на основании диагноза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(при первичном освидетельствовании)?</a:t>
            </a:r>
          </a:p>
        </p:txBody>
      </p:sp>
      <p:sp>
        <p:nvSpPr>
          <p:cNvPr id="526" name="Google Shape;526;p73">
            <a:hlinkClick r:id="rId3" action="ppaction://hlinksldjump"/>
          </p:cNvPr>
          <p:cNvSpPr/>
          <p:nvPr/>
        </p:nvSpPr>
        <p:spPr>
          <a:xfrm>
            <a:off x="4935173" y="443902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527" name="Google Shape;527;p73">
            <a:hlinkClick r:id="rId4" action="ppaction://hlinksldjump"/>
          </p:cNvPr>
          <p:cNvSpPr/>
          <p:nvPr/>
        </p:nvSpPr>
        <p:spPr>
          <a:xfrm>
            <a:off x="1322956" y="443895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4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Влияет ли паллиативный статус пациента на группу инвалидности?</a:t>
            </a:r>
          </a:p>
        </p:txBody>
      </p:sp>
      <p:sp>
        <p:nvSpPr>
          <p:cNvPr id="533" name="Google Shape;533;p74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990600"/>
            <a:ext cx="8130540" cy="3756660"/>
          </a:xfrm>
        </p:spPr>
        <p:txBody>
          <a:bodyPr>
            <a:normAutofit fontScale="25000" lnSpcReduction="20000"/>
          </a:bodyPr>
          <a:lstStyle/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Участники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находятся в общем виртуальном зале. Ведущий сообщает, что на вопросы участники могут отвечать в чате или включив микрофон (важно поднять руку и получить разрешение ведущего).</a:t>
            </a:r>
          </a:p>
          <a:p>
            <a:pPr marL="25400" indent="0" algn="just">
              <a:lnSpc>
                <a:spcPct val="120000"/>
              </a:lnSpc>
              <a:spcBef>
                <a:spcPts val="1200"/>
              </a:spcBef>
            </a:pP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1</a:t>
            </a:r>
            <a:r>
              <a:rPr lang="ru-RU" sz="5200" b="1" dirty="0">
                <a:solidFill>
                  <a:schemeClr val="dk1"/>
                </a:solidFill>
                <a:latin typeface="+mn-lt"/>
              </a:rPr>
              <a:t>.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Первый ход - выбор </a:t>
            </a:r>
            <a:r>
              <a:rPr lang="ru-RU" sz="5200" b="1" dirty="0">
                <a:solidFill>
                  <a:schemeClr val="dk1"/>
                </a:solidFill>
                <a:latin typeface="+mn-lt"/>
              </a:rPr>
              <a:t>категории, вопроса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любым из участников или ведущим.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2. Обдумывание ответа участниками и фиксация вариантов в чате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– 2-3 минуты.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  <a:tabLst>
                <a:tab pos="182245" algn="l"/>
              </a:tabLst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3. Выбор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ведущим участника</a:t>
            </a:r>
            <a:r>
              <a:rPr lang="ru-RU" sz="5200" b="1" dirty="0">
                <a:solidFill>
                  <a:schemeClr val="dk1"/>
                </a:solidFill>
                <a:latin typeface="+mn-lt"/>
              </a:rPr>
              <a:t>, дающего ответ вслух. Озвучивание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ответа участником. 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  <a:tabLst>
                <a:tab pos="182245" algn="l"/>
              </a:tabLst>
            </a:pP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Если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ответ неполный или некорректный, ведущий использует ответы в чате или предлагает участникам дополнить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ответ голосом.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Обсуждение происходит до тех пор, пока не будет сформулирован корректный ответ. Затем ведущий переходит на слайд с ответом.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5. Начисление баллов.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 В данном варианте игры баллы не начисляются, поскольку в приоритете общее обсуждение вопросов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.</a:t>
            </a:r>
            <a:endParaRPr lang="ru-RU" sz="5200" dirty="0">
              <a:solidFill>
                <a:schemeClr val="dk1"/>
              </a:solidFill>
              <a:latin typeface="+mn-lt"/>
            </a:endParaRP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4. Второй </a:t>
            </a:r>
            <a:r>
              <a:rPr lang="ru-RU" sz="5200" b="1" dirty="0" smtClean="0">
                <a:solidFill>
                  <a:schemeClr val="dk1"/>
                </a:solidFill>
                <a:latin typeface="+mn-lt"/>
              </a:rPr>
              <a:t>ход: </a:t>
            </a:r>
            <a:r>
              <a:rPr lang="ru-RU" sz="5200" b="1" dirty="0">
                <a:solidFill>
                  <a:schemeClr val="dk1"/>
                </a:solidFill>
                <a:latin typeface="+mn-lt"/>
              </a:rPr>
              <a:t>выбор категории, вопроса и т.д.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5. Окончание игры: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обговоренное число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ходов/вопросов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/ вышло отведенное на игру время / закончились вопросы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5200" b="1" dirty="0">
                <a:solidFill>
                  <a:schemeClr val="dk1"/>
                </a:solidFill>
                <a:latin typeface="+mn-lt"/>
              </a:rPr>
              <a:t>6. Подведение итогов: </a:t>
            </a:r>
            <a:r>
              <a:rPr lang="ru-RU" sz="5200" dirty="0" smtClean="0">
                <a:solidFill>
                  <a:schemeClr val="dk1"/>
                </a:solidFill>
                <a:latin typeface="+mn-lt"/>
              </a:rPr>
              <a:t>обратная </a:t>
            </a:r>
            <a:r>
              <a:rPr lang="ru-RU" sz="5200" dirty="0">
                <a:solidFill>
                  <a:schemeClr val="dk1"/>
                </a:solidFill>
                <a:latin typeface="+mn-lt"/>
              </a:rPr>
              <a:t>связь – кто что узнал полезного.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3480"/>
          <a:stretch>
            <a:fillRect/>
          </a:stretch>
        </p:blipFill>
        <p:spPr>
          <a:xfrm>
            <a:off x="0" y="4853940"/>
            <a:ext cx="9144000" cy="28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7472" r="2253" b="82271"/>
          <a:stretch>
            <a:fillRect/>
          </a:stretch>
        </p:blipFill>
        <p:spPr>
          <a:xfrm>
            <a:off x="7221248" y="1"/>
            <a:ext cx="1853934" cy="9118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221248" y="221470"/>
            <a:ext cx="0" cy="601307"/>
          </a:xfrm>
          <a:prstGeom prst="line">
            <a:avLst/>
          </a:prstGeom>
          <a:ln w="38100" cap="rnd">
            <a:gradFill>
              <a:gsLst>
                <a:gs pos="0">
                  <a:srgbClr val="029478"/>
                </a:gs>
                <a:gs pos="100000">
                  <a:srgbClr val="4A257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9120" y="326518"/>
            <a:ext cx="664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7030A0"/>
                </a:solidFill>
              </a:rPr>
              <a:t>ВАРИАНТ 2. УЧАСТНИКИ РАБОТАЮТ ИНДИВИДУАЛЬНО </a:t>
            </a:r>
            <a:r>
              <a:rPr lang="ru-RU" sz="1800" b="1" kern="1200" dirty="0" smtClean="0">
                <a:solidFill>
                  <a:srgbClr val="7030A0"/>
                </a:solidFill>
              </a:rPr>
              <a:t>(</a:t>
            </a:r>
            <a:r>
              <a:rPr lang="ru-RU" sz="1800" b="1" kern="1200" dirty="0">
                <a:solidFill>
                  <a:srgbClr val="7030A0"/>
                </a:solidFill>
              </a:rPr>
              <a:t>структурированная дискуссия)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5"/>
          <p:cNvSpPr txBox="1"/>
          <p:nvPr/>
        </p:nvSpPr>
        <p:spPr>
          <a:xfrm>
            <a:off x="468179" y="1188277"/>
            <a:ext cx="8208912" cy="346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Группу инвалидности устанавливает комиссия МСЭ по результатам анализа предоставленного пакета документов и, при необходимости, осмотра пациента.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Паллиативный статус устанавливается решением ВК\Консилиума врачей медорганизации при необходимости оказания паллиативной помощи больному.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хотя эти 2 решения принимаются исходя из текущего состояния пациента и прогноза течения его заболевания, прямой зависимости между ними нет.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 и 3 Постановление Правительства РФ N 588 от  5 апреля2022 года «О признании лица инвалидом»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П.12-15 Приказ МЗ РФ и Мин. Труда и соц. защиты№ 208н/243н от 14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Положения об организации оказания паллиативной медицинской помощи, включая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lang="ru-RU" alt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539" name="Google Shape;539;p75"/>
          <p:cNvSpPr txBox="1">
            <a:spLocks noGrp="1"/>
          </p:cNvSpPr>
          <p:nvPr>
            <p:ph type="title"/>
          </p:nvPr>
        </p:nvSpPr>
        <p:spPr>
          <a:xfrm>
            <a:off x="467360" y="191770"/>
            <a:ext cx="661924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Влияет ли паллиативный статус пациента на группу инвалидности?</a:t>
            </a:r>
          </a:p>
        </p:txBody>
      </p:sp>
      <p:sp>
        <p:nvSpPr>
          <p:cNvPr id="540" name="Google Shape;540;p75">
            <a:hlinkClick r:id="rId3" action="ppaction://hlinksldjump"/>
          </p:cNvPr>
          <p:cNvSpPr/>
          <p:nvPr/>
        </p:nvSpPr>
        <p:spPr>
          <a:xfrm>
            <a:off x="4935173" y="441870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541" name="Google Shape;541;p75">
            <a:hlinkClick r:id="rId4" action="ppaction://hlinksldjump"/>
          </p:cNvPr>
          <p:cNvSpPr/>
          <p:nvPr/>
        </p:nvSpPr>
        <p:spPr>
          <a:xfrm>
            <a:off x="1324226" y="441863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6"/>
          <p:cNvSpPr txBox="1">
            <a:spLocks noGrp="1"/>
          </p:cNvSpPr>
          <p:nvPr>
            <p:ph type="title"/>
          </p:nvPr>
        </p:nvSpPr>
        <p:spPr>
          <a:xfrm>
            <a:off x="464515" y="911754"/>
            <a:ext cx="8200800" cy="79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документов отправлен на МСЭ поликлиникой, но пациент хочет приложить дополнительные обследования. Может ли он это сделать самостоятельно до проведения заседания комиссии МСЭ?</a:t>
            </a:r>
          </a:p>
        </p:txBody>
      </p:sp>
      <p:sp>
        <p:nvSpPr>
          <p:cNvPr id="547" name="Google Shape;547;p76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7"/>
          <p:cNvSpPr txBox="1"/>
          <p:nvPr/>
        </p:nvSpPr>
        <p:spPr>
          <a:xfrm>
            <a:off x="467544" y="1479107"/>
            <a:ext cx="8200800" cy="276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3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направление на МСЭ формируется и направляется поликлиникой в электронном виде, 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N 979н </a:t>
            </a: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ряд случаев, когда допускается предоставление документов «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своей инициативе».</a:t>
            </a: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Соответственно пациенту 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запрещено </a:t>
            </a: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дополнительных документов (результатов обследований и анализов), которые могут повлиять на решение МСЭ. В случае, 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комиссия посчитает их значимыми, она может приобщить их к делу.</a:t>
            </a:r>
          </a:p>
          <a:p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300" b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b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П.35, 36, 38, 39, 40,41 ПРИКАЗ МИНИСТЕРСТВО ТРУДА И СОЦИАЛЬНОЙ ЗАЩИТЫ РОССИЙСКОЙ ФЕДЕРАЦИИ N 979н от 30 декабря 2020 года «Об утверждении Порядка организации и деятельности федеральных учреждений медико-социальной экспертизы»</a:t>
            </a:r>
          </a:p>
        </p:txBody>
      </p:sp>
      <p:sp>
        <p:nvSpPr>
          <p:cNvPr id="553" name="Google Shape;553;p77"/>
          <p:cNvSpPr txBox="1">
            <a:spLocks noGrp="1"/>
          </p:cNvSpPr>
          <p:nvPr>
            <p:ph type="title"/>
          </p:nvPr>
        </p:nvSpPr>
        <p:spPr>
          <a:xfrm>
            <a:off x="467360" y="319405"/>
            <a:ext cx="6619240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документов отправлен на МСЭ поликлиникой, но пациент хочет приложить дополнительные обследования. Может ли он это сделать самостоятельно до проведения заседания комиссии МСЭ?</a:t>
            </a:r>
          </a:p>
        </p:txBody>
      </p:sp>
      <p:sp>
        <p:nvSpPr>
          <p:cNvPr id="554" name="Google Shape;554;p77">
            <a:hlinkClick r:id="rId3" action="ppaction://hlinksldjump"/>
          </p:cNvPr>
          <p:cNvSpPr/>
          <p:nvPr/>
        </p:nvSpPr>
        <p:spPr>
          <a:xfrm>
            <a:off x="4935173" y="443076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555" name="Google Shape;555;p77">
            <a:hlinkClick r:id="rId4" action="ppaction://hlinksldjump"/>
          </p:cNvPr>
          <p:cNvSpPr/>
          <p:nvPr/>
        </p:nvSpPr>
        <p:spPr>
          <a:xfrm>
            <a:off x="1322956" y="443133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>
            <a:spLocks noGrp="1"/>
          </p:cNvSpPr>
          <p:nvPr>
            <p:ph type="title"/>
          </p:nvPr>
        </p:nvSpPr>
        <p:spPr>
          <a:xfrm>
            <a:off x="463880" y="911755"/>
            <a:ext cx="8200800" cy="9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если педиатр\терапевт отказывает в направлении на МСЭ?</a:t>
            </a:r>
          </a:p>
        </p:txBody>
      </p:sp>
      <p:sp>
        <p:nvSpPr>
          <p:cNvPr id="561" name="Google Shape;561;p78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9"/>
          <p:cNvSpPr txBox="1"/>
          <p:nvPr/>
        </p:nvSpPr>
        <p:spPr>
          <a:xfrm>
            <a:off x="550634" y="1179263"/>
            <a:ext cx="8028561" cy="29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</a:t>
            </a:r>
            <a:r>
              <a:rPr lang="ru-RU" sz="1800" b="1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главному врачу</a:t>
            </a: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.</a:t>
            </a:r>
            <a:endParaRPr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направлении документов на МСЭ принимает ВК медицинской организации. При отказе врача в направлении документов на рассмотрение ВК, пациент вправе сам обратиться (письменно) к главному врачу с просьбой о рассмотрении ВК вопроса с направлением документов на МСЭ. 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«Гражданин направляется на медико-социальную экспертизу медицинской организацией независимо от ее организационно-правовой формы в соответствии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решением врачебной комиссии 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организации при наличии данных, подтверждающих стойкое нарушение функций организма…»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П.17 Постановление Правительства РФ N 588 от 5 апреля2022 года «О признании лица инвалидом»</a:t>
            </a:r>
            <a:endParaRPr lang="ru-RU" sz="1200" i="1" u="none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7" name="Google Shape;567;p79"/>
          <p:cNvSpPr txBox="1">
            <a:spLocks noGrp="1"/>
          </p:cNvSpPr>
          <p:nvPr>
            <p:ph type="title"/>
          </p:nvPr>
        </p:nvSpPr>
        <p:spPr>
          <a:xfrm>
            <a:off x="464820" y="177165"/>
            <a:ext cx="6619240" cy="73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0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если педиатр\терапевт отказывает в направлении на МСЭ?</a:t>
            </a:r>
          </a:p>
        </p:txBody>
      </p:sp>
      <p:sp>
        <p:nvSpPr>
          <p:cNvPr id="568" name="Google Shape;568;p79">
            <a:hlinkClick r:id="rId3" action="ppaction://hlinksldjump"/>
          </p:cNvPr>
          <p:cNvSpPr/>
          <p:nvPr/>
        </p:nvSpPr>
        <p:spPr>
          <a:xfrm>
            <a:off x="4935173" y="443140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569" name="Google Shape;569;p79">
            <a:hlinkClick r:id="rId4" action="ppaction://hlinksldjump"/>
          </p:cNvPr>
          <p:cNvSpPr/>
          <p:nvPr/>
        </p:nvSpPr>
        <p:spPr>
          <a:xfrm>
            <a:off x="1323591" y="443133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0">
            <a:hlinkClick r:id="rId3" action="ppaction://hlinksldjump"/>
          </p:cNvPr>
          <p:cNvSpPr/>
          <p:nvPr/>
        </p:nvSpPr>
        <p:spPr>
          <a:xfrm>
            <a:off x="3059458" y="6875"/>
            <a:ext cx="3024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80">
            <a:hlinkClick r:id="rId4" action="ppaction://hlinksldjump"/>
          </p:cNvPr>
          <p:cNvSpPr/>
          <p:nvPr/>
        </p:nvSpPr>
        <p:spPr>
          <a:xfrm>
            <a:off x="6875" y="6875"/>
            <a:ext cx="3042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80">
            <a:hlinkClick r:id="rId5" action="ppaction://hlinksldjump"/>
          </p:cNvPr>
          <p:cNvSpPr/>
          <p:nvPr/>
        </p:nvSpPr>
        <p:spPr>
          <a:xfrm>
            <a:off x="6105166" y="6875"/>
            <a:ext cx="3024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</a:p>
        </p:txBody>
      </p:sp>
      <p:sp>
        <p:nvSpPr>
          <p:cNvPr id="577" name="Google Shape;577;p80">
            <a:hlinkClick r:id="rId6" action="ppaction://hlinksldjump"/>
          </p:cNvPr>
          <p:cNvSpPr/>
          <p:nvPr/>
        </p:nvSpPr>
        <p:spPr>
          <a:xfrm>
            <a:off x="3059458" y="2582250"/>
            <a:ext cx="3024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8" name="Google Shape;578;p80">
            <a:hlinkClick r:id="rId7" action="ppaction://hlinksldjump"/>
          </p:cNvPr>
          <p:cNvSpPr/>
          <p:nvPr/>
        </p:nvSpPr>
        <p:spPr>
          <a:xfrm>
            <a:off x="6875" y="2582250"/>
            <a:ext cx="3042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80">
            <a:hlinkClick r:id="rId8" action="ppaction://hlinksldjump"/>
          </p:cNvPr>
          <p:cNvSpPr/>
          <p:nvPr/>
        </p:nvSpPr>
        <p:spPr>
          <a:xfrm>
            <a:off x="6105166" y="2582250"/>
            <a:ext cx="3024000" cy="2556000"/>
          </a:xfrm>
          <a:prstGeom prst="rect">
            <a:avLst/>
          </a:prstGeom>
          <a:solidFill>
            <a:srgbClr val="4F80BD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600</a:t>
            </a:r>
            <a:endParaRPr sz="4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85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включить ингалятор и гипертонический раствор в ИПРА, при уже установленной инвалидности, путем внесения изменений?</a:t>
            </a:r>
          </a:p>
        </p:txBody>
      </p:sp>
      <p:sp>
        <p:nvSpPr>
          <p:cNvPr id="585" name="Google Shape;585;p81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2"/>
          <p:cNvSpPr txBox="1"/>
          <p:nvPr/>
        </p:nvSpPr>
        <p:spPr>
          <a:xfrm>
            <a:off x="468179" y="1307609"/>
            <a:ext cx="8208912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ИПРА может содержать не только ТСР, но и реабилитационные и </a:t>
            </a:r>
            <a:r>
              <a:rPr lang="ru-RU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абилитационные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мероприятия, технические средствами реабилитации,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услуги, в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оплате которых принимают участие сам инвалид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либо другие лица и организации (независимо от организационно-правовых форм). Внести изменения в ИПРА в части мед. Изделий можно в течении 1 года с даты формирования ИПРА, посредством межведомственного взаимодействия с медицинской организацией.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 больше 1 года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рамках программы дополнительного обследования.</a:t>
            </a:r>
            <a:b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П.41 Постановление Правительства РФ от 05.04.2022 N 588 (ред. от 03.02.2025) "О признании лица инвалидом" (вместе с "Правилами признания лица инвалидом") (с изм. и доп., вступ. в силу с 01.03.2026)</a:t>
            </a:r>
          </a:p>
          <a:p>
            <a:endParaRPr lang="ru-RU" sz="1200" i="1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1" name="Google Shape;591;p82"/>
          <p:cNvSpPr txBox="1">
            <a:spLocks noGrp="1"/>
          </p:cNvSpPr>
          <p:nvPr>
            <p:ph type="title"/>
          </p:nvPr>
        </p:nvSpPr>
        <p:spPr>
          <a:xfrm>
            <a:off x="464820" y="180975"/>
            <a:ext cx="6619240" cy="85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включить ингалятор и гипертонический раствор в ИПРА, при уже установленной инвалидности, путем внесения изменений?</a:t>
            </a:r>
          </a:p>
        </p:txBody>
      </p:sp>
      <p:sp>
        <p:nvSpPr>
          <p:cNvPr id="592" name="Google Shape;592;p82">
            <a:hlinkClick r:id="rId3" action="ppaction://hlinksldjump"/>
          </p:cNvPr>
          <p:cNvSpPr/>
          <p:nvPr/>
        </p:nvSpPr>
        <p:spPr>
          <a:xfrm>
            <a:off x="4935173" y="444410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Выбрать категорию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3" name="Google Shape;593;p82">
            <a:hlinkClick r:id="rId4" action="ppaction://hlinksldjump"/>
          </p:cNvPr>
          <p:cNvSpPr/>
          <p:nvPr/>
        </p:nvSpPr>
        <p:spPr>
          <a:xfrm>
            <a:off x="1322956" y="444466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 вопросам категории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3"/>
          <p:cNvSpPr txBox="1">
            <a:spLocks noGrp="1"/>
          </p:cNvSpPr>
          <p:nvPr>
            <p:ph type="title"/>
          </p:nvPr>
        </p:nvSpPr>
        <p:spPr>
          <a:xfrm>
            <a:off x="464515" y="911755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пациент с дыхательной недостаточностью может получить кислородный концентратор?</a:t>
            </a:r>
          </a:p>
        </p:txBody>
      </p:sp>
      <p:sp>
        <p:nvSpPr>
          <p:cNvPr id="599" name="Google Shape;599;p83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4"/>
          <p:cNvSpPr txBox="1"/>
          <p:nvPr/>
        </p:nvSpPr>
        <p:spPr>
          <a:xfrm>
            <a:off x="193675" y="1138555"/>
            <a:ext cx="8743950" cy="28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через паллиативную медицинскую службу.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Концентратор  кислорода входит в перечень </a:t>
            </a:r>
            <a:r>
              <a:rPr lang="ru-RU" sz="13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изделий, предоставляемых пациенту при оказании паллиативной медицинской помощи для использования на дому.</a:t>
            </a:r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кислородной поддержке является одним из медицинских показаний к паллиативной помощи.</a:t>
            </a:r>
          </a:p>
          <a:p>
            <a:endParaRPr lang="ru-RU" sz="13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 №398н от 9 июля 2025 года «Об утверждении перечня медицинских изделий, предназначенных для поддержания функций органов и систем организма человека, предоставляемых пациенту при оказании паллиативной медицинской помощи для использования на дому»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 и п.5 Приказа МЗ РФ и Мин труда и соц. Защиты № 208н/243н от 14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Положения об организации оказания паллиативной медицинской помощи, включая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П.7 приложения 1 </a:t>
            </a:r>
          </a:p>
        </p:txBody>
      </p:sp>
      <p:sp>
        <p:nvSpPr>
          <p:cNvPr id="605" name="Google Shape;605;p84"/>
          <p:cNvSpPr txBox="1">
            <a:spLocks noGrp="1"/>
          </p:cNvSpPr>
          <p:nvPr>
            <p:ph type="title"/>
          </p:nvPr>
        </p:nvSpPr>
        <p:spPr>
          <a:xfrm>
            <a:off x="193675" y="265430"/>
            <a:ext cx="688975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пациент с дыхательной недостаточностью может получить кислородный концентратор?</a:t>
            </a:r>
          </a:p>
        </p:txBody>
      </p:sp>
      <p:sp>
        <p:nvSpPr>
          <p:cNvPr id="606" name="Google Shape;606;p84">
            <a:hlinkClick r:id="rId3" action="ppaction://hlinksldjump"/>
          </p:cNvPr>
          <p:cNvSpPr/>
          <p:nvPr/>
        </p:nvSpPr>
        <p:spPr>
          <a:xfrm>
            <a:off x="4935173" y="442441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607" name="Google Shape;607;p84">
            <a:hlinkClick r:id="rId4" action="ppaction://hlinksldjump"/>
          </p:cNvPr>
          <p:cNvSpPr/>
          <p:nvPr/>
        </p:nvSpPr>
        <p:spPr>
          <a:xfrm>
            <a:off x="1322956" y="442498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1923"/>
          <a:stretch>
            <a:fillRect/>
          </a:stretch>
        </p:blipFill>
        <p:spPr>
          <a:xfrm>
            <a:off x="0" y="0"/>
            <a:ext cx="348175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139" y="2583494"/>
            <a:ext cx="730008" cy="134652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8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0" y="3814176"/>
            <a:ext cx="397002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КЕЙСЫ  </a:t>
            </a:r>
            <a:endParaRPr lang="ru-RU" sz="27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70" y="3375594"/>
            <a:ext cx="3151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СВОЯ ИГРА. </a:t>
            </a:r>
            <a:endParaRPr lang="ru-RU" sz="27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27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МУКОВИСЦИДОЗ</a:t>
            </a:r>
            <a:endParaRPr lang="ru-RU" sz="27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5"/>
          <p:cNvSpPr txBox="1">
            <a:spLocks noGrp="1"/>
          </p:cNvSpPr>
          <p:nvPr>
            <p:ph type="title"/>
          </p:nvPr>
        </p:nvSpPr>
        <p:spPr>
          <a:xfrm>
            <a:off x="463880" y="911755"/>
            <a:ext cx="8200800" cy="85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пациент с муковисцидозом получать более 1 вида питания по показаниям?</a:t>
            </a:r>
          </a:p>
        </p:txBody>
      </p:sp>
      <p:sp>
        <p:nvSpPr>
          <p:cNvPr id="613" name="Google Shape;613;p85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6"/>
          <p:cNvSpPr txBox="1"/>
          <p:nvPr/>
        </p:nvSpPr>
        <p:spPr>
          <a:xfrm>
            <a:off x="468179" y="1346799"/>
            <a:ext cx="8208912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может назначить пациенту несколько специализированных продуктов лечебного питания одновременно, если это обосновано медицинскими показаниями и необходимо для коррекции состояния пациента. Нормативно-правовыми документами не запрещено назначение более 1 наименования СПЛП.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1 и п. 2 Приложение N 14 к Приказу Минздравсоцразвития России от 12 февраля 2007 г. N 110 "О порядке назначения и выписывания лекарственных препаратов, изделий медицинского назначения и специализированных продуктов лечебного питания"</a:t>
            </a:r>
            <a:endParaRPr lang="ru-RU" sz="1200" b="0" i="1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619" name="Google Shape;619;p86"/>
          <p:cNvSpPr txBox="1">
            <a:spLocks noGrp="1"/>
          </p:cNvSpPr>
          <p:nvPr>
            <p:ph type="title"/>
          </p:nvPr>
        </p:nvSpPr>
        <p:spPr>
          <a:xfrm>
            <a:off x="464820" y="167640"/>
            <a:ext cx="6619240" cy="85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пациент с муковисцидозом получать более 1 вида питания по показаниям?</a:t>
            </a:r>
          </a:p>
        </p:txBody>
      </p:sp>
      <p:sp>
        <p:nvSpPr>
          <p:cNvPr id="620" name="Google Shape;620;p86">
            <a:hlinkClick r:id="rId3" action="ppaction://hlinksldjump"/>
          </p:cNvPr>
          <p:cNvSpPr/>
          <p:nvPr/>
        </p:nvSpPr>
        <p:spPr>
          <a:xfrm>
            <a:off x="4935173" y="442632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621" name="Google Shape;621;p86">
            <a:hlinkClick r:id="rId4" action="ppaction://hlinksldjump"/>
          </p:cNvPr>
          <p:cNvSpPr/>
          <p:nvPr/>
        </p:nvSpPr>
        <p:spPr>
          <a:xfrm>
            <a:off x="1323591" y="442688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7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sp>
        <p:nvSpPr>
          <p:cNvPr id="627" name="Google Shape;627;p87"/>
          <p:cNvSpPr txBox="1">
            <a:spLocks noGrp="1"/>
          </p:cNvSpPr>
          <p:nvPr>
            <p:ph type="title"/>
          </p:nvPr>
        </p:nvSpPr>
        <p:spPr>
          <a:xfrm>
            <a:off x="463880" y="911754"/>
            <a:ext cx="8200800" cy="84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назначить пациенту с муковисцидозом ингалятор и гипертонический раствор?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8"/>
          <p:cNvSpPr txBox="1"/>
          <p:nvPr/>
        </p:nvSpPr>
        <p:spPr>
          <a:xfrm>
            <a:off x="465004" y="1164144"/>
            <a:ext cx="8200800" cy="310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Врачебная комиссия.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данные медицинские изделия не входят в утверждённые перечни, назначить ингалятор и гипертонический раствор пациенту может только Врачебная комиссия медицинской организации.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«принятие решения о назначении и применении лекарственных препаратов, медицинских изделий и специализированных продуктов лечебного питания, не входящих в соответствующий стандарт медицинской помощи или не предусмотренных соответствующей клинической рекомендацией, либо по торговым наименованиям при наличии медицинских показаний (индивидуальной непереносимости, по жизненным показаниям);»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П.20 пп.8 Приказ МЗ РФ № 180н от 10 апреля 2025 года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 порядка создания и деятельности врачебной комиссии медицинской организации»</a:t>
            </a:r>
          </a:p>
        </p:txBody>
      </p:sp>
      <p:sp>
        <p:nvSpPr>
          <p:cNvPr id="633" name="Google Shape;633;p88"/>
          <p:cNvSpPr txBox="1">
            <a:spLocks noGrp="1"/>
          </p:cNvSpPr>
          <p:nvPr>
            <p:ph type="title"/>
          </p:nvPr>
        </p:nvSpPr>
        <p:spPr>
          <a:xfrm>
            <a:off x="464820" y="222250"/>
            <a:ext cx="6619240" cy="72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назначить пациенту с муковисцидозом ингалятор и гипертонический раствор?</a:t>
            </a:r>
          </a:p>
        </p:txBody>
      </p:sp>
      <p:sp>
        <p:nvSpPr>
          <p:cNvPr id="634" name="Google Shape;634;p88">
            <a:hlinkClick r:id="rId3" action="ppaction://hlinksldjump"/>
          </p:cNvPr>
          <p:cNvSpPr/>
          <p:nvPr/>
        </p:nvSpPr>
        <p:spPr>
          <a:xfrm>
            <a:off x="4935173" y="4438386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635" name="Google Shape;635;p88">
            <a:hlinkClick r:id="rId4" action="ppaction://hlinksldjump"/>
          </p:cNvPr>
          <p:cNvSpPr/>
          <p:nvPr/>
        </p:nvSpPr>
        <p:spPr>
          <a:xfrm>
            <a:off x="1322956" y="443831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9"/>
          <p:cNvSpPr txBox="1">
            <a:spLocks noGrp="1"/>
          </p:cNvSpPr>
          <p:nvPr>
            <p:ph type="title"/>
          </p:nvPr>
        </p:nvSpPr>
        <p:spPr>
          <a:xfrm>
            <a:off x="463880" y="911755"/>
            <a:ext cx="82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Взрослый пациент не сможет получить бесплатно лечебное питание, потому, что оно не входит ни в один перечень. Верно ли утверждение?</a:t>
            </a:r>
          </a:p>
        </p:txBody>
      </p:sp>
      <p:sp>
        <p:nvSpPr>
          <p:cNvPr id="641" name="Google Shape;641;p89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0"/>
          <p:cNvSpPr txBox="1"/>
          <p:nvPr/>
        </p:nvSpPr>
        <p:spPr>
          <a:xfrm>
            <a:off x="362566" y="1052196"/>
            <a:ext cx="820891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НЕТ.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старше 18 лет может получить необходимые ему специализированные продукты лечебного питания на основании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Врачебной комиссии медицинской 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по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показаниям.</a:t>
            </a:r>
            <a:endParaRPr lang="ru-RU" sz="1200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«Врачебная комиссия может принять решение …о назначении и применении… специализированных продуктов лечебного питания, не входящих в соответствующий стандарт медицинской помощи или не предусмотренных соответствующей клинической рекомендацией …при наличии медицинских показаний (индивидуальной непереносимости, по жизненным показаниям)».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 оказании медицинской помощи в рамках программы государственных гарантий бесплатного   медицинской помощи и территориальных программ государственных гарантий бесплатного оказания гражданам медицинской </a:t>
            </a:r>
            <a:r>
              <a:rPr lang="ru-RU" sz="1200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не подлежат оплате за счет личных средств граждан</a:t>
            </a: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…лечебного питания, в том числе специализированных продуктов лечебного питания…</a:t>
            </a:r>
          </a:p>
          <a:p>
            <a:r>
              <a:rPr lang="ru-RU" sz="12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П.20 пп.8 Приказ МЗ РФ № 180н от 10 апреля 2025 года «Об утверждении порядка создания и деятельности врачебной комиссии медицинской организации»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Ст.80 П.2 ФЗ-323 от 21.11.2011 (ред. от 17.11.2025) "Об основах охраны здоровья граждан в Российской Федерации"</a:t>
            </a:r>
            <a:endParaRPr lang="ru-RU" sz="1200" b="0" i="1" strike="noStrike" cap="none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47" name="Google Shape;647;p90"/>
          <p:cNvSpPr txBox="1">
            <a:spLocks noGrp="1"/>
          </p:cNvSpPr>
          <p:nvPr>
            <p:ph type="title"/>
          </p:nvPr>
        </p:nvSpPr>
        <p:spPr>
          <a:xfrm>
            <a:off x="362585" y="202565"/>
            <a:ext cx="6906895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2400"/>
            </a:pP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Взрослый пациент не сможет получить бесплатно лечебное питание, потому, что оно не входит ни в один перечень. </a:t>
            </a:r>
            <a:b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 ли утверждение?</a:t>
            </a:r>
          </a:p>
        </p:txBody>
      </p:sp>
      <p:sp>
        <p:nvSpPr>
          <p:cNvPr id="648" name="Google Shape;648;p90">
            <a:hlinkClick r:id="rId3" action="ppaction://hlinksldjump"/>
          </p:cNvPr>
          <p:cNvSpPr/>
          <p:nvPr/>
        </p:nvSpPr>
        <p:spPr>
          <a:xfrm>
            <a:off x="4935173" y="444029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649" name="Google Shape;649;p90">
            <a:hlinkClick r:id="rId4" action="ppaction://hlinksldjump"/>
          </p:cNvPr>
          <p:cNvSpPr/>
          <p:nvPr/>
        </p:nvSpPr>
        <p:spPr>
          <a:xfrm>
            <a:off x="1322956" y="4440858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1"/>
          <p:cNvSpPr txBox="1">
            <a:spLocks noGrp="1"/>
          </p:cNvSpPr>
          <p:nvPr>
            <p:ph type="title"/>
          </p:nvPr>
        </p:nvSpPr>
        <p:spPr>
          <a:xfrm>
            <a:off x="463245" y="911755"/>
            <a:ext cx="8200800" cy="100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11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выписывают всегда одно и тоже питание с нейтральным вкусом, а он такое не пьет. Могут ли провести ВК с указанием определенного вкуса коктейля?</a:t>
            </a:r>
          </a:p>
        </p:txBody>
      </p:sp>
      <p:sp>
        <p:nvSpPr>
          <p:cNvPr id="655" name="Google Shape;655;p91">
            <a:hlinkClick r:id="" action="ppaction://hlinkshowjump?jump=nextslide"/>
          </p:cNvPr>
          <p:cNvSpPr/>
          <p:nvPr/>
        </p:nvSpPr>
        <p:spPr>
          <a:xfrm>
            <a:off x="2771800" y="4299942"/>
            <a:ext cx="3600400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0" i="0" u="none" strike="noStrike" cap="none">
                <a:solidFill>
                  <a:srgbClr val="117B78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Узнать ответ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3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2"/>
          <p:cNvSpPr txBox="1"/>
          <p:nvPr/>
        </p:nvSpPr>
        <p:spPr>
          <a:xfrm>
            <a:off x="467544" y="1203517"/>
            <a:ext cx="8208912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3E387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Ответ: 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3E387A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отказ от приема специализированного продукта лечебного питания (коктейля) на основании вкусовых предпочтений влечет за собой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терапевтического эффекта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вопрос о назначении конкретного вкуса коктейля может быть решен </a:t>
            </a:r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врачебной комиссией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лечащий врач, так же, может организовать консультацию врача-диетолога и подобрать другой продукт лечебного питания с аналогичными свойствами. </a:t>
            </a:r>
          </a:p>
          <a:p>
            <a:r>
              <a:rPr lang="ru-RU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>
              <a:solidFill>
                <a:srgbClr val="3E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20 </a:t>
            </a:r>
            <a:r>
              <a:rPr lang="ru-RU" sz="1200" i="1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 </a:t>
            </a:r>
            <a:r>
              <a:rPr lang="ru-RU" sz="1200" i="1" dirty="0" err="1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прикз</a:t>
            </a:r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МЗ РФ №180 н от 10 апреля 2025 года «Об утверждении порядка создания и деятельности врачебной комиссии медицинской организации»</a:t>
            </a:r>
          </a:p>
          <a:p>
            <a:r>
              <a:rPr lang="ru-RU" sz="1200" i="1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70 п.2 ФЗ-323 от 21.11.2011 (ред. от 17.11.2025) "Об основах охраны здоровья граждан в Российской Федерации"</a:t>
            </a:r>
          </a:p>
        </p:txBody>
      </p:sp>
      <p:sp>
        <p:nvSpPr>
          <p:cNvPr id="661" name="Google Shape;661;p92"/>
          <p:cNvSpPr txBox="1">
            <a:spLocks noGrp="1"/>
          </p:cNvSpPr>
          <p:nvPr>
            <p:ph type="title"/>
          </p:nvPr>
        </p:nvSpPr>
        <p:spPr>
          <a:xfrm>
            <a:off x="467360" y="194310"/>
            <a:ext cx="6619240" cy="100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3E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выписывают всегда одно и тоже питание с нейтральным вкусом, а он такое не пьет. Могут ли провести ВК с указанием определенного вкуса коктейля?</a:t>
            </a:r>
          </a:p>
        </p:txBody>
      </p:sp>
      <p:sp>
        <p:nvSpPr>
          <p:cNvPr id="662" name="Google Shape;662;p92">
            <a:hlinkClick r:id="rId3" action="ppaction://hlinksldjump"/>
          </p:cNvPr>
          <p:cNvSpPr/>
          <p:nvPr/>
        </p:nvSpPr>
        <p:spPr>
          <a:xfrm>
            <a:off x="4935173" y="4418701"/>
            <a:ext cx="2872902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Выбрать категорию</a:t>
            </a:r>
          </a:p>
        </p:txBody>
      </p:sp>
      <p:sp>
        <p:nvSpPr>
          <p:cNvPr id="663" name="Google Shape;663;p92">
            <a:hlinkClick r:id="rId4" action="ppaction://hlinksldjump"/>
          </p:cNvPr>
          <p:cNvSpPr/>
          <p:nvPr/>
        </p:nvSpPr>
        <p:spPr>
          <a:xfrm>
            <a:off x="1323591" y="4424983"/>
            <a:ext cx="2879969" cy="43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К вопросам категории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 rotWithShape="1">
          <a:blip r:embed="rId5"/>
          <a:srcRect t="93480"/>
          <a:stretch>
            <a:fillRect/>
          </a:stretch>
        </p:blipFill>
        <p:spPr>
          <a:xfrm>
            <a:off x="0" y="4939665"/>
            <a:ext cx="9144000" cy="20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7472" r="2253" b="82271"/>
          <a:stretch>
            <a:fillRect/>
          </a:stretch>
        </p:blipFill>
        <p:spPr>
          <a:xfrm>
            <a:off x="7084088" y="1"/>
            <a:ext cx="1853934" cy="91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5234"/>
            <a:ext cx="8229600" cy="4700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Пройдите тест и проверьте свой уровень знаний о правах пациентов</a:t>
            </a:r>
            <a:r>
              <a:rPr lang="ru-RU" sz="3100" b="1" dirty="0">
                <a:solidFill>
                  <a:srgbClr val="2AC4B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rgbClr val="2AC4B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2222472"/>
            <a:ext cx="2226650" cy="2226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4"/>
          <p:cNvGraphicFramePr/>
          <p:nvPr>
            <p:custDataLst>
              <p:tags r:id="rId1"/>
            </p:custDataLst>
          </p:nvPr>
        </p:nvGraphicFramePr>
        <p:xfrm>
          <a:off x="0" y="-1270"/>
          <a:ext cx="9144000" cy="5144770"/>
        </p:xfrm>
        <a:graphic>
          <a:graphicData uri="http://schemas.openxmlformats.org/drawingml/2006/table">
            <a:tbl>
              <a:tblPr>
                <a:noFill/>
                <a:tableStyleId>{3FA26332-FA8D-4012-A562-EE320C21C107}</a:tableStyleId>
              </a:tblPr>
              <a:tblGrid>
                <a:gridCol w="3048000"/>
                <a:gridCol w="3048000"/>
                <a:gridCol w="3048000"/>
              </a:tblGrid>
              <a:tr h="2572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 panose="020B060402020202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4" action="ppaction://hlinksldjump"/>
                        </a:rPr>
                        <a:t>Диагностика</a:t>
                      </a:r>
                    </a:p>
                  </a:txBody>
                  <a:tcPr marL="91450" marR="91450" marT="45725" marB="45725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 panose="020F050202020403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 panose="020F050202020403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 panose="020F050202020403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  <a:hlinkClick r:id="rId5" action="ppaction://hlinksldjump"/>
                        </a:rPr>
                        <a:t>Льготное лекарственное обеспечение</a:t>
                      </a: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 panose="020F050202020403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 panose="020F050202020403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  <a:hlinkClick r:id="rId6" action="ppaction://hlinksldjump"/>
                        </a:rPr>
                        <a:t>Госпитализация</a:t>
                      </a: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572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  <a:hlinkClick r:id="rId7" action="ppaction://hlinksldjump"/>
                        </a:rPr>
                        <a:t>Поликлиника</a:t>
                      </a:r>
                    </a:p>
                  </a:txBody>
                  <a:tcPr marL="91450" marR="91450" marT="45725" marB="45725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  <a:hlinkClick r:id="rId8" action="ppaction://hlinksldjump"/>
                        </a:rPr>
                        <a:t>Медико-социальная экспертиза</a:t>
                      </a: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endParaRPr sz="240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endParaRPr lang="ru-RU" sz="20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r>
                        <a:rPr lang="ru-RU" sz="20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  <a:hlinkClick r:id="rId9" action="ppaction://hlinksldjump"/>
                        </a:rPr>
                        <a:t>СПЛП и медицинские изделия</a:t>
                      </a:r>
                      <a:endParaRPr lang="ru-RU" sz="20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 panose="020F0502020204030204"/>
                        <a:buNone/>
                      </a:pPr>
                      <a:endParaRPr lang="ru-RU" sz="20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93" name="Google Shape;93;p14" descr="unnamed.jpg"/>
          <p:cNvPicPr preferRelativeResize="0"/>
          <p:nvPr/>
        </p:nvPicPr>
        <p:blipFill rotWithShape="1">
          <a:blip r:embed="rId10"/>
          <a:srcRect t="12013" b="3895"/>
          <a:stretch>
            <a:fillRect/>
          </a:stretch>
        </p:blipFill>
        <p:spPr>
          <a:xfrm>
            <a:off x="3665156" y="267494"/>
            <a:ext cx="1800000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4" name="Google Shape;94;p14" descr="hospitall.jpg"/>
          <p:cNvPicPr preferRelativeResize="0"/>
          <p:nvPr/>
        </p:nvPicPr>
        <p:blipFill rotWithShape="1">
          <a:blip r:embed="rId11"/>
          <a:srcRect t="1579" b="5567"/>
          <a:stretch>
            <a:fillRect/>
          </a:stretch>
        </p:blipFill>
        <p:spPr>
          <a:xfrm>
            <a:off x="6724925" y="267494"/>
            <a:ext cx="1800000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5" name="Google Shape;95;p14" descr="klini-1224.jpg"/>
          <p:cNvPicPr preferRelativeResize="0"/>
          <p:nvPr/>
        </p:nvPicPr>
        <p:blipFill rotWithShape="1">
          <a:blip r:embed="rId12"/>
          <a:srcRect t="9146" b="16178"/>
          <a:stretch>
            <a:fillRect/>
          </a:stretch>
        </p:blipFill>
        <p:spPr>
          <a:xfrm>
            <a:off x="610618" y="2858640"/>
            <a:ext cx="1800000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6" name="Google Shape;96;p14" descr="e3330fb75e37d1ab09bfd48da9b69293.jpg"/>
          <p:cNvPicPr preferRelativeResize="0"/>
          <p:nvPr/>
        </p:nvPicPr>
        <p:blipFill rotWithShape="1">
          <a:blip r:embed="rId13"/>
          <a:srcRect t="10285" b="5746"/>
          <a:stretch>
            <a:fillRect/>
          </a:stretch>
        </p:blipFill>
        <p:spPr>
          <a:xfrm>
            <a:off x="3664214" y="2867097"/>
            <a:ext cx="1800000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8" name="Google Shape;98;p14" descr="UGPdZPHve2DG2N_d8grHwg.jpg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604245" y="267494"/>
            <a:ext cx="1800000" cy="1008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4925" y="2858640"/>
            <a:ext cx="1800000" cy="1104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20*405"/>
  <p:tag name="TABLE_ENDDRAG_RECT" val="0*0*720*405"/>
</p:tagLst>
</file>

<file path=ppt/theme/theme1.xml><?xml version="1.0" encoding="utf-8"?>
<a:theme xmlns:a="http://schemas.openxmlformats.org/drawingml/2006/main" name="Тема Office">
  <a:themeElements>
    <a:clrScheme name="ВООЗ 1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4054</Words>
  <Application>Microsoft Office PowerPoint</Application>
  <PresentationFormat>Экран (16:9)</PresentationFormat>
  <Paragraphs>558</Paragraphs>
  <Slides>88</Slides>
  <Notes>80</Notes>
  <HiddenSlides>78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89" baseType="lpstr">
      <vt:lpstr>Тема Office</vt:lpstr>
      <vt:lpstr>СВОЯ ИГРА. МУКОВИСЦИДОЗ Права пациентов в кейсах и задачах </vt:lpstr>
      <vt:lpstr>Презентация PowerPoint</vt:lpstr>
      <vt:lpstr>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Врачом-специалистом пациенту назначен анализ на эластазу кала-1. Врач в поликлинике отказал в направлении, т.к. поликлиника такой анализ не делает. Правомерен ли отказ?</vt:lpstr>
      <vt:lpstr>Врачом-специалистом пациенту назначен анализ на эластазу кала-1. Врач в поликлинике отказал в направлении, т.к. поликлиника такой анализ не делает. Правомерен ли отказ?</vt:lpstr>
      <vt:lpstr>Пациенту с подозрением на муковисцидоз после неонатального скрининга нужно пройти генетическое исследование. Врач предложил сдать платно анализ на частые мутации в коммерческой лаборатории. Правомерно ли?</vt:lpstr>
      <vt:lpstr>Пациенту с подозрением на муковисцидоз, после неонатального скрининга, нужно пройти генетическое исследование. Врач предложил сдать платно анализ на частые мутации в коммерческой лаборатории. Правомерно ли?</vt:lpstr>
      <vt:lpstr>Могут ли сообщить результаты неонатального скрининга по телефону?</vt:lpstr>
      <vt:lpstr>Могут ли сообщить результаты неонатального скрининга по телефону?</vt:lpstr>
      <vt:lpstr>Пациент подозревает у себя диагноз муковисцидоз. К кому он должен обратиться за диагностикой?</vt:lpstr>
      <vt:lpstr>Пациент подозревает у себя диагноз муковисцидоз. К кому он должен обратиться за диагностикой?</vt:lpstr>
      <vt:lpstr>Пациентка с муковисцидозом в первом триместре беременности. Может ли она пройти пренатальную диагностику на муковисцидоз?</vt:lpstr>
      <vt:lpstr>Пациентка с муковисцидозом в первом триместре беременности. Может ли она пройти пренатальную диагностику на муковисцидоз?</vt:lpstr>
      <vt:lpstr>Пациенту для подтверждения диагноза, необходимо сделать потовую пробу. Врач поликлиники отказал в выдачи направления.  Правомерно ли это?</vt:lpstr>
      <vt:lpstr>Пациенту для подтверждения диагноза, необходимо сделать потовую пробу. Врач поликлиники отказал в выдачи направления.  Правомерно ли это?</vt:lpstr>
      <vt:lpstr>Презентация PowerPoint</vt:lpstr>
      <vt:lpstr>Прав ли сотрудник аптеки, не принимая на отсроченное обслуживание льготный рецепт, если необходимый препарат отсутствует в аптеке?</vt:lpstr>
      <vt:lpstr>Прав ли сотрудник аптеки, не принимая на отсроченное обслуживание льготный рецепт, если необходимый препарат отсутствует в аптеке?</vt:lpstr>
      <vt:lpstr>Прав ли врач, отказывая в выписке льготного (бесплатного) рецепта, ссылаясь на отсутствие препарата в аптеке?</vt:lpstr>
      <vt:lpstr>Прав ли врач, отказывая в выписке льготного (бесплатного) рецепта, ссылаясь на отсутствие препарата в аптеке?</vt:lpstr>
      <vt:lpstr>Может ли аптека выдать меньшее количество препарата, чем указано в рецепте?</vt:lpstr>
      <vt:lpstr>Может ли аптека выдать меньшее количество препарата, чем указано в рецепте?</vt:lpstr>
      <vt:lpstr>У пациента оформлена нежелательная реакция на один из дженериков оригинального препарата. Должна ли ВК назначить ему оригинальный препарат по торговому наименованию?</vt:lpstr>
      <vt:lpstr>У пациента оформлена нежелательная реакция на один из дженериков оригинального препарата. Должна ли ВК назначить ему оригинальный препарат по торговому наименованию?</vt:lpstr>
      <vt:lpstr>Лечащий врач отказывается выписывать рецепт на 90-180 дней хроническому больному и предлагает пациенту ежемесячно являться на прием за рецептом. Правомерно ли это?</vt:lpstr>
      <vt:lpstr>Лечащий врач отказывается выписывать рецепт на 90-180 дней хроническому больному и предлагает пациенту ежемесячно являться на прием за рецептом.  Правомерно ли это?</vt:lpstr>
      <vt:lpstr>Рецепт находится на отсроченном обслуживании и у него истек срок действия, аптека просит переписать рецепт. Правомерно ли это?</vt:lpstr>
      <vt:lpstr>Рецепт находится на отсроченном обслуживании и у него истек срок действия, аптека просит переписать рецепт. Правомерно ли это?</vt:lpstr>
      <vt:lpstr>Презентация PowerPoint</vt:lpstr>
      <vt:lpstr>Пациенту предстоит плановая госпитализация. Может ли он выбрать стационар, в который будет направлен?</vt:lpstr>
      <vt:lpstr>Пациенту предстоит плановая госпитализация. Может ли он выбрать стационар, в который будет направлен?</vt:lpstr>
      <vt:lpstr>Врач отказывает в направлении в Федеральный центр, мотивируя тем, что не видит для этого оснований. Правомерен ли отказ?</vt:lpstr>
      <vt:lpstr>Врач отказывает в направлении в Федеральный центр, мотивируя тем, что не видит для этого оснований. Правомерен ли отказ?</vt:lpstr>
      <vt:lpstr>Родитель госпитализируется с ребенком МВ 6 лет. Ребенок имеет инвалидность и ограничение жизнедеятельности 1 степени. Должна ли больница предоставить родителю отдельную кровать и питание?</vt:lpstr>
      <vt:lpstr>Родитель госпитализируется с ребенком МВ 6 лет. Ребенок имеет инвалидность и ограничение жизнедеятельности 1 степени. Должна ли больница предоставить родителю отдельную кровать и питание?</vt:lpstr>
      <vt:lpstr>При амбулаторном приеме препарата у пациента возникла нежелательная реакция. Врач рекомендует госпитализацию для повторного приема. Правомерно ли это?</vt:lpstr>
      <vt:lpstr>При амбулаторном приеме препарата у пациента возникла нежелательная реакция. Врач рекомендует госпитализацию для повторного приема.  Правомерно ли это?</vt:lpstr>
      <vt:lpstr>Должны ли пациента положить в маломестный бокс, если он поступил на плановое лечение в непрофильное отделение (например лор отделение)?</vt:lpstr>
      <vt:lpstr>Должны ли пациента положить в маломестный бокс, если он поступил на плановое лечение в непрофильное отделение (например лор отделение)?</vt:lpstr>
      <vt:lpstr>Пациент госпитализируется для проведения планового курса внутривенной антибактериальной терапии. Может ли он принести свои антибиотики?</vt:lpstr>
      <vt:lpstr>Пациент госпитализируется для проведения планового курса внутривенной антибактериальной терапии.  Может ли он принести свои антибиотики?</vt:lpstr>
      <vt:lpstr>Презентация PowerPoint</vt:lpstr>
      <vt:lpstr>Может ли пациент поменять участкового врача (педиатра\терапевта)?</vt:lpstr>
      <vt:lpstr>Может ли пациент поменять участкового врача (педиатра\терапевта)?</vt:lpstr>
      <vt:lpstr>Какой максимальный срок ожидания КТ  для пациента с муковисцидозом по закону?</vt:lpstr>
      <vt:lpstr>Какой максимальный срок ожидания КТ  для пациента  с муковисцидозом по закону?</vt:lpstr>
      <vt:lpstr>Поликлиника отказывает в выдаче направления на анализ крови на жирорастворимые витамины АДЕК. Правомерно ли это?</vt:lpstr>
      <vt:lpstr>Поликлиника отказывает в выдаче направления на анализ крови на жирорастворимые витамины АДЕК.  Правомерно ли это?</vt:lpstr>
      <vt:lpstr>Может ли педиатр скорректировать дозировку креона?</vt:lpstr>
      <vt:lpstr>Может ли педиатр скорректировать дозировку креона?</vt:lpstr>
      <vt:lpstr>Можно ли в поликлинике по месту прикрепления полиса ОМС пройти обследование и лечение, рекомендованное врачом частной клиники?</vt:lpstr>
      <vt:lpstr>Можно ли в поликлинике по месту прикрепления полиса ОМС пройти обследование и лечение, рекомендованное врачом частной клиники? </vt:lpstr>
      <vt:lpstr>Находясь временно в другом регионе пациент прикрепился к поликлинике. Но ему отказали в выписке льготных препаратов. Правомерно ли?</vt:lpstr>
      <vt:lpstr>Находясь временно в другом регионе пациент прикрепился к поликлинике. Но ему отказали в выписке льготных препаратов. Правомерно ли?</vt:lpstr>
      <vt:lpstr>Презентация PowerPoint</vt:lpstr>
      <vt:lpstr>Для направления пациента на МСЭ нужно пройти ряд обследований  и анализов. Часть анализов врач предлагает сдать платно.  Правомерно ли это?</vt:lpstr>
      <vt:lpstr>Для направления пациента на МСЭ нужно пройти ряд обследований и анализов. Часть анализов врач предлагает сдать платно. Правомерно ли это?</vt:lpstr>
      <vt:lpstr>Могут ли при муковисцидозе снять инвалидность в 18 лет, если до 18 лет ребенок был на инвалидности?</vt:lpstr>
      <vt:lpstr>Могут ли при муковисцидозе снять инвалидность в 18 лет, если до 18 лет ребенок был на инвалидности?</vt:lpstr>
      <vt:lpstr>Должна ли комиссия МСЭ установить инвалидность до 18 лет ребенку  с муковисцидозом, на основании диагноза (при первичном освидетельствовании)?</vt:lpstr>
      <vt:lpstr>Должна ли комиссия МСЭ установить инвалидность до 18 лет ребенку с муковисцидозом, на основании диагноза  (при первичном освидетельствовании)?</vt:lpstr>
      <vt:lpstr>Влияет ли паллиативный статус пациента на группу инвалидности?</vt:lpstr>
      <vt:lpstr>Влияет ли паллиативный статус пациента на группу инвалидности?</vt:lpstr>
      <vt:lpstr>Пакет документов отправлен на МСЭ поликлиникой, но пациент хочет приложить дополнительные обследования. Может ли он это сделать самостоятельно до проведения заседания комиссии МСЭ?</vt:lpstr>
      <vt:lpstr>Пакет документов отправлен на МСЭ поликлиникой, но пациент хочет приложить дополнительные обследования. Может ли он это сделать самостоятельно до проведения заседания комиссии МСЭ?</vt:lpstr>
      <vt:lpstr>Куда обратиться если педиатр\терапевт отказывает в направлении на МСЭ?</vt:lpstr>
      <vt:lpstr>Куда обратиться если педиатр\терапевт отказывает в направлении на МСЭ?</vt:lpstr>
      <vt:lpstr>Презентация PowerPoint</vt:lpstr>
      <vt:lpstr>Можно ли включить ингалятор и гипертонический раствор в ИПРА, при уже установленной инвалидности, путем внесения изменений?</vt:lpstr>
      <vt:lpstr>Можно ли включить ингалятор и гипертонический раствор в ИПРА, при уже установленной инвалидности, путем внесения изменений?</vt:lpstr>
      <vt:lpstr>Как пациент с дыхательной недостаточностью может получить кислородный концентратор?</vt:lpstr>
      <vt:lpstr>Как пациент с дыхательной недостаточностью может получить кислородный концентратор?</vt:lpstr>
      <vt:lpstr>Может ли пациент с муковисцидозом получать более 1 вида питания по показаниям?</vt:lpstr>
      <vt:lpstr>Может ли пациент с муковисцидозом получать более 1 вида питания по показаниям?</vt:lpstr>
      <vt:lpstr>Кто может назначить пациенту с муковисцидозом ингалятор и гипертонический раствор?</vt:lpstr>
      <vt:lpstr>Кто может назначить пациенту с муковисцидозом ингалятор и гипертонический раствор?</vt:lpstr>
      <vt:lpstr>Взрослый пациент не сможет получить бесплатно лечебное питание, потому, что оно не входит ни в один перечень. Верно ли утверждение?</vt:lpstr>
      <vt:lpstr>Взрослый пациент не сможет получить бесплатно лечебное питание, потому, что оно не входит ни в один перечень.  Верно ли утверждение?</vt:lpstr>
      <vt:lpstr>Пациенту выписывают всегда одно и тоже питание с нейтральным вкусом, а он такое не пьет. Могут ли провести ВК с указанием определенного вкуса коктейля?</vt:lpstr>
      <vt:lpstr>Пациенту выписывают всегда одно и тоже питание с нейтральным вкусом, а он такое не пьет. Могут ли провести ВК с указанием определенного вкуса коктейля?</vt:lpstr>
      <vt:lpstr>Пройдите тест и проверьте свой уровень знаний о правах пациентов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ВСП</dc:creator>
  <cp:lastModifiedBy>Екатерина</cp:lastModifiedBy>
  <cp:revision>34</cp:revision>
  <dcterms:created xsi:type="dcterms:W3CDTF">2026-01-20T06:32:00Z</dcterms:created>
  <dcterms:modified xsi:type="dcterms:W3CDTF">2026-04-09T16:47:05Z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323412173E394DB1A6BA593385A721FA_13</vt:lpwstr>
  </property>
  <property fmtid="{D5CDD505-2E9C-101B-9397-08002B2CF9AE}" pid="3" name="KSOProductBuildVer">
    <vt:lpwstr>1049-12.2.0.23196</vt:lpwstr>
  </property>
</Properties>
</file>