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3" r:id="rId6"/>
    <p:sldId id="275" r:id="rId7"/>
    <p:sldId id="276" r:id="rId8"/>
    <p:sldId id="277" r:id="rId9"/>
    <p:sldId id="272" r:id="rId10"/>
    <p:sldId id="268" r:id="rId11"/>
    <p:sldId id="271" r:id="rId12"/>
    <p:sldId id="273" r:id="rId13"/>
    <p:sldId id="279" r:id="rId14"/>
    <p:sldId id="280" r:id="rId15"/>
    <p:sldId id="28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85" autoAdjust="0"/>
    <p:restoredTop sz="94660"/>
  </p:normalViewPr>
  <p:slideViewPr>
    <p:cSldViewPr>
      <p:cViewPr varScale="1">
        <p:scale>
          <a:sx n="74" d="100"/>
          <a:sy n="74" d="100"/>
        </p:scale>
        <p:origin x="-348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лексей Нилов" userId="f0f1535eec34918c" providerId="LiveId" clId="{56D4E285-229A-A64C-A48B-C17C009259B6}"/>
    <pc:docChg chg="undo custSel addSld modSld">
      <pc:chgData name="Алексей Нилов" userId="f0f1535eec34918c" providerId="LiveId" clId="{56D4E285-229A-A64C-A48B-C17C009259B6}" dt="2018-11-04T17:27:12.888" v="639" actId="1076"/>
      <pc:docMkLst>
        <pc:docMk/>
      </pc:docMkLst>
      <pc:sldChg chg="modSp">
        <pc:chgData name="Алексей Нилов" userId="f0f1535eec34918c" providerId="LiveId" clId="{56D4E285-229A-A64C-A48B-C17C009259B6}" dt="2018-10-31T04:51:44.084" v="255" actId="20577"/>
        <pc:sldMkLst>
          <pc:docMk/>
          <pc:sldMk cId="3126830838" sldId="256"/>
        </pc:sldMkLst>
        <pc:spChg chg="mod">
          <ac:chgData name="Алексей Нилов" userId="f0f1535eec34918c" providerId="LiveId" clId="{56D4E285-229A-A64C-A48B-C17C009259B6}" dt="2018-10-31T04:51:44.084" v="255" actId="20577"/>
          <ac:spMkLst>
            <pc:docMk/>
            <pc:sldMk cId="3126830838" sldId="256"/>
            <ac:spMk id="2" creationId="{016FBB97-264D-C445-8B81-7E5C3E508384}"/>
          </ac:spMkLst>
        </pc:spChg>
        <pc:spChg chg="mod">
          <ac:chgData name="Алексей Нилов" userId="f0f1535eec34918c" providerId="LiveId" clId="{56D4E285-229A-A64C-A48B-C17C009259B6}" dt="2018-10-31T04:51:12.861" v="250" actId="14100"/>
          <ac:spMkLst>
            <pc:docMk/>
            <pc:sldMk cId="3126830838" sldId="256"/>
            <ac:spMk id="3" creationId="{E54A4D40-8F8A-5E40-9618-DBD6C13192A1}"/>
          </ac:spMkLst>
        </pc:spChg>
      </pc:sldChg>
      <pc:sldChg chg="modSp new">
        <pc:chgData name="Алексей Нилов" userId="f0f1535eec34918c" providerId="LiveId" clId="{56D4E285-229A-A64C-A48B-C17C009259B6}" dt="2018-11-04T17:27:12.888" v="639" actId="1076"/>
        <pc:sldMkLst>
          <pc:docMk/>
          <pc:sldMk cId="1811070621" sldId="257"/>
        </pc:sldMkLst>
        <pc:spChg chg="mod">
          <ac:chgData name="Алексей Нилов" userId="f0f1535eec34918c" providerId="LiveId" clId="{56D4E285-229A-A64C-A48B-C17C009259B6}" dt="2018-11-04T17:27:11.333" v="638" actId="1076"/>
          <ac:spMkLst>
            <pc:docMk/>
            <pc:sldMk cId="1811070621" sldId="257"/>
            <ac:spMk id="2" creationId="{DDBA995F-86EE-F549-AD26-8D7DE6D8729E}"/>
          </ac:spMkLst>
        </pc:spChg>
        <pc:spChg chg="mod">
          <ac:chgData name="Алексей Нилов" userId="f0f1535eec34918c" providerId="LiveId" clId="{56D4E285-229A-A64C-A48B-C17C009259B6}" dt="2018-11-04T17:27:12.888" v="639" actId="1076"/>
          <ac:spMkLst>
            <pc:docMk/>
            <pc:sldMk cId="1811070621" sldId="257"/>
            <ac:spMk id="3" creationId="{493D5AA8-E1F5-7F4D-AD2F-6CEDF12FE77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7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пациентов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1764</c:v>
                </c:pt>
                <c:pt idx="1">
                  <c:v>1799</c:v>
                </c:pt>
                <c:pt idx="2">
                  <c:v>1831</c:v>
                </c:pt>
                <c:pt idx="3">
                  <c:v>1868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950-4008-BC20-CD3D2D9C048F}"/>
            </c:ext>
          </c:extLst>
        </c:ser>
        <c:dLbls>
          <c:showVal val="1"/>
        </c:dLbls>
        <c:marker val="1"/>
        <c:axId val="88050688"/>
        <c:axId val="88101632"/>
      </c:lineChart>
      <c:catAx>
        <c:axId val="8805068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8101632"/>
        <c:crosses val="autoZero"/>
        <c:auto val="1"/>
        <c:lblAlgn val="ctr"/>
        <c:lblOffset val="100"/>
      </c:catAx>
      <c:valAx>
        <c:axId val="8810163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805068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>
                        <a:solidFill>
                          <a:schemeClr val="bg1"/>
                        </a:solidFill>
                      </a:rPr>
                      <a:t>до 18
</a:t>
                    </a:r>
                    <a:r>
                      <a:rPr lang="ru-RU" smtClean="0">
                        <a:solidFill>
                          <a:schemeClr val="bg1"/>
                        </a:solidFill>
                      </a:rPr>
                      <a:t>0,4%</a:t>
                    </a:r>
                    <a:endParaRPr lang="ru-RU">
                      <a:solidFill>
                        <a:schemeClr val="bg1"/>
                      </a:solidFill>
                    </a:endParaRP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E34-40D6-9A8A-96FD5ACF1D7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18-22</a:t>
                    </a:r>
                    <a:r>
                      <a:rPr lang="ru-RU" baseline="0" dirty="0" smtClean="0">
                        <a:solidFill>
                          <a:schemeClr val="bg1"/>
                        </a:solidFill>
                      </a:rPr>
                      <a:t> г </a:t>
                    </a: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(4,8%)</a:t>
                    </a:r>
                    <a:endParaRPr lang="ru-RU" dirty="0">
                      <a:solidFill>
                        <a:schemeClr val="bg1"/>
                      </a:solidFill>
                    </a:endParaRP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E34-40D6-9A8A-96FD5ACF1D7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23-29 лет (16,1%)</a:t>
                    </a:r>
                    <a:endParaRPr lang="ru-RU" dirty="0">
                      <a:solidFill>
                        <a:schemeClr val="bg1"/>
                      </a:solidFill>
                    </a:endParaRP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E34-40D6-9A8A-96FD5ACF1D79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30-39 лет</a:t>
                    </a:r>
                  </a:p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 (37%)</a:t>
                    </a:r>
                    <a:endParaRPr lang="ru-RU" dirty="0">
                      <a:solidFill>
                        <a:schemeClr val="bg1"/>
                      </a:solidFill>
                    </a:endParaRP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E34-40D6-9A8A-96FD5ACF1D79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40-49 лет (26,6%)</a:t>
                    </a:r>
                    <a:endParaRPr lang="ru-RU" dirty="0">
                      <a:solidFill>
                        <a:schemeClr val="bg1"/>
                      </a:solidFill>
                    </a:endParaRP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E34-40D6-9A8A-96FD5ACF1D79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старше 50 лет (15,1%)</a:t>
                    </a:r>
                    <a:endParaRPr lang="ru-RU" dirty="0">
                      <a:solidFill>
                        <a:schemeClr val="bg1"/>
                      </a:solidFill>
                    </a:endParaRP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E34-40D6-9A8A-96FD5ACF1D79}"/>
                </c:ext>
              </c:extLst>
            </c:dLbl>
            <c:spPr>
              <a:noFill/>
              <a:ln>
                <a:noFill/>
              </a:ln>
              <a:effectLst/>
            </c:spPr>
            <c:showCatName val="1"/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до 18</c:v>
                </c:pt>
                <c:pt idx="1">
                  <c:v>18-22</c:v>
                </c:pt>
                <c:pt idx="2">
                  <c:v>23-29</c:v>
                </c:pt>
                <c:pt idx="3">
                  <c:v>30-39</c:v>
                </c:pt>
                <c:pt idx="4">
                  <c:v>40-49</c:v>
                </c:pt>
                <c:pt idx="5">
                  <c:v>старше 50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4.0000000000000036E-3</c:v>
                </c:pt>
                <c:pt idx="1">
                  <c:v>4.8000000000000001E-2</c:v>
                </c:pt>
                <c:pt idx="2">
                  <c:v>0.161</c:v>
                </c:pt>
                <c:pt idx="3" formatCode="0%">
                  <c:v>0.37000000000000022</c:v>
                </c:pt>
                <c:pt idx="4">
                  <c:v>0.26600000000000001</c:v>
                </c:pt>
                <c:pt idx="5">
                  <c:v>0.15100000000000011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E34-40D6-9A8A-96FD5ACF1D79}"/>
            </c:ext>
          </c:extLst>
        </c:ser>
        <c:dLbls>
          <c:showCatName val="1"/>
          <c:showPercent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>
              <a:noFill/>
            </a:ln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684</c:v>
                </c:pt>
                <c:pt idx="1">
                  <c:v>721</c:v>
                </c:pt>
                <c:pt idx="2">
                  <c:v>786</c:v>
                </c:pt>
                <c:pt idx="3">
                  <c:v>970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C0D-410F-869A-6DB38BA64BFA}"/>
            </c:ext>
          </c:extLst>
        </c:ser>
        <c:dLbls>
          <c:showVal val="1"/>
        </c:dLbls>
        <c:gapWidth val="75"/>
        <c:axId val="87186048"/>
        <c:axId val="87228800"/>
      </c:barChart>
      <c:catAx>
        <c:axId val="87186048"/>
        <c:scaling>
          <c:orientation val="minMax"/>
        </c:scaling>
        <c:axPos val="b"/>
        <c:numFmt formatCode="General" sourceLinked="1"/>
        <c:majorTickMark val="none"/>
        <c:tickLblPos val="nextTo"/>
        <c:crossAx val="87228800"/>
        <c:crosses val="autoZero"/>
        <c:auto val="1"/>
        <c:lblAlgn val="ctr"/>
        <c:lblOffset val="100"/>
      </c:catAx>
      <c:valAx>
        <c:axId val="87228800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8718604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0"/>
          <c:y val="0.13094440578272673"/>
          <c:w val="1"/>
          <c:h val="0.7797718558691164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глатирамера ацетат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194</c:v>
                </c:pt>
                <c:pt idx="1">
                  <c:v>186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A8-4FD0-902C-4098AF2C8AF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интерферон бета-1а 30 мкг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156</c:v>
                </c:pt>
                <c:pt idx="1">
                  <c:v>179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8A8-4FD0-902C-4098AF2C8AF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интерферон бета-1а 22 мкг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8A8-4FD0-902C-4098AF2C8AF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интерферон бета-1а 44 мкг</c:v>
                </c:pt>
              </c:strCache>
            </c:strRef>
          </c:tx>
          <c:spPr>
            <a:solidFill>
              <a:schemeClr val="tx2">
                <a:lumMod val="1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140</c:v>
                </c:pt>
                <c:pt idx="1">
                  <c:v>112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8A8-4FD0-902C-4098AF2C8AFC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интерферон бета-1b</c:v>
                </c:pt>
              </c:strCache>
            </c:strRef>
          </c:tx>
          <c:spPr>
            <a:solidFill>
              <a:schemeClr val="bg1">
                <a:lumMod val="65000"/>
                <a:lumOff val="3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271</c:v>
                </c:pt>
                <c:pt idx="1">
                  <c:v>302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8A8-4FD0-902C-4098AF2C8AFC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пэгинтерферон бета-1а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Лист1!$G$2:$G$3</c:f>
              <c:numCache>
                <c:formatCode>General</c:formatCode>
                <c:ptCount val="2"/>
                <c:pt idx="0">
                  <c:v>0</c:v>
                </c:pt>
                <c:pt idx="1">
                  <c:v>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8A8-4FD0-902C-4098AF2C8AFC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натализумаб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Лист1!$H$2:$H$3</c:f>
              <c:numCache>
                <c:formatCode>General</c:formatCode>
                <c:ptCount val="2"/>
                <c:pt idx="0">
                  <c:v>22</c:v>
                </c:pt>
                <c:pt idx="1">
                  <c:v>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8A8-4FD0-902C-4098AF2C8AFC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терифлюномид</c:v>
                </c:pt>
              </c:strCache>
            </c:strRef>
          </c:tx>
          <c:spPr>
            <a:solidFill>
              <a:srgbClr val="7030A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Лист1!$I$2:$I$3</c:f>
              <c:numCache>
                <c:formatCode>General</c:formatCode>
                <c:ptCount val="2"/>
                <c:pt idx="0">
                  <c:v>2</c:v>
                </c:pt>
                <c:pt idx="1">
                  <c:v>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78A8-4FD0-902C-4098AF2C8AFC}"/>
            </c:ext>
          </c:extLst>
        </c:ser>
        <c:dLbls>
          <c:showVal val="1"/>
        </c:dLbls>
        <c:shape val="cylinder"/>
        <c:axId val="94587520"/>
        <c:axId val="94617984"/>
        <c:axId val="0"/>
      </c:bar3DChart>
      <c:catAx>
        <c:axId val="94587520"/>
        <c:scaling>
          <c:orientation val="minMax"/>
        </c:scaling>
        <c:axPos val="b"/>
        <c:numFmt formatCode="General" sourceLinked="1"/>
        <c:majorTickMark val="none"/>
        <c:tickLblPos val="nextTo"/>
        <c:crossAx val="94617984"/>
        <c:crosses val="autoZero"/>
        <c:auto val="1"/>
        <c:lblAlgn val="ctr"/>
        <c:lblOffset val="100"/>
      </c:catAx>
      <c:valAx>
        <c:axId val="94617984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9458752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49B302-A12B-4CC0-90AD-EDFA5BA7C5EE}" type="doc">
      <dgm:prSet loTypeId="urn:microsoft.com/office/officeart/2005/8/layout/hierarchy4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D757BFD-8D47-4829-8253-27872D4A30B9}">
      <dgm:prSet phldrT="[Текст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ТИПЫ ТЕЧЕНИЯ</a:t>
          </a:r>
          <a:endParaRPr lang="ru-RU" dirty="0"/>
        </a:p>
      </dgm:t>
    </dgm:pt>
    <dgm:pt modelId="{C9F778E7-A315-4B58-B3C6-1206D4A821CF}" type="parTrans" cxnId="{DB666E4A-206E-489C-B8B5-3F8B64154290}">
      <dgm:prSet/>
      <dgm:spPr/>
      <dgm:t>
        <a:bodyPr/>
        <a:lstStyle/>
        <a:p>
          <a:endParaRPr lang="ru-RU"/>
        </a:p>
      </dgm:t>
    </dgm:pt>
    <dgm:pt modelId="{E90661DB-6338-4D5D-B855-F38437C9CC0C}" type="sibTrans" cxnId="{DB666E4A-206E-489C-B8B5-3F8B64154290}">
      <dgm:prSet/>
      <dgm:spPr/>
      <dgm:t>
        <a:bodyPr/>
        <a:lstStyle/>
        <a:p>
          <a:endParaRPr lang="ru-RU"/>
        </a:p>
      </dgm:t>
    </dgm:pt>
    <dgm:pt modelId="{7808966C-66B8-40B3-B7BE-5EE04E80E9D4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ПРОГРЕССИРУЮЩЕЕ</a:t>
          </a:r>
          <a:endParaRPr lang="ru-RU" dirty="0"/>
        </a:p>
      </dgm:t>
    </dgm:pt>
    <dgm:pt modelId="{CC9661A7-050B-4D35-BB68-E63672667AEF}" type="parTrans" cxnId="{FEE62865-3548-4382-B0EB-C1AD01DA0DC2}">
      <dgm:prSet/>
      <dgm:spPr/>
      <dgm:t>
        <a:bodyPr/>
        <a:lstStyle/>
        <a:p>
          <a:endParaRPr lang="ru-RU"/>
        </a:p>
      </dgm:t>
    </dgm:pt>
    <dgm:pt modelId="{6952E2BD-D0E4-4C01-B0A3-CBD6E8863CEC}" type="sibTrans" cxnId="{FEE62865-3548-4382-B0EB-C1AD01DA0DC2}">
      <dgm:prSet/>
      <dgm:spPr/>
      <dgm:t>
        <a:bodyPr/>
        <a:lstStyle/>
        <a:p>
          <a:endParaRPr lang="ru-RU"/>
        </a:p>
      </dgm:t>
    </dgm:pt>
    <dgm:pt modelId="{D817E3CF-1B32-4219-96AE-C2D67AE327AB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ПЕРВИЧНО-ПРОГРЕССИРУЮЩЕЕ</a:t>
          </a:r>
          <a:endParaRPr lang="ru-RU" dirty="0"/>
        </a:p>
      </dgm:t>
    </dgm:pt>
    <dgm:pt modelId="{4308E68C-EF4C-42AB-BDCD-A68D4389DB5A}" type="parTrans" cxnId="{5E23EF60-7329-4A7C-8B51-6A2F16B44BEB}">
      <dgm:prSet/>
      <dgm:spPr/>
      <dgm:t>
        <a:bodyPr/>
        <a:lstStyle/>
        <a:p>
          <a:endParaRPr lang="ru-RU"/>
        </a:p>
      </dgm:t>
    </dgm:pt>
    <dgm:pt modelId="{93F0DE18-41B2-4633-8B2F-E6ED25F5FBFC}" type="sibTrans" cxnId="{5E23EF60-7329-4A7C-8B51-6A2F16B44BEB}">
      <dgm:prSet/>
      <dgm:spPr/>
      <dgm:t>
        <a:bodyPr/>
        <a:lstStyle/>
        <a:p>
          <a:endParaRPr lang="ru-RU"/>
        </a:p>
      </dgm:t>
    </dgm:pt>
    <dgm:pt modelId="{F3E96894-D7F8-49E9-90BC-6E9196B6098F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РЕМИТТИРУЮЩЕЕ</a:t>
          </a:r>
          <a:endParaRPr lang="ru-RU" dirty="0"/>
        </a:p>
      </dgm:t>
    </dgm:pt>
    <dgm:pt modelId="{8F6A2ABE-B43E-4158-957E-5E49F21371DA}" type="parTrans" cxnId="{52A1836D-A10E-426C-A040-0D8A0FD35F8B}">
      <dgm:prSet/>
      <dgm:spPr/>
      <dgm:t>
        <a:bodyPr/>
        <a:lstStyle/>
        <a:p>
          <a:endParaRPr lang="ru-RU"/>
        </a:p>
      </dgm:t>
    </dgm:pt>
    <dgm:pt modelId="{DB3361C3-B604-440B-BCC9-140B81D1AAF4}" type="sibTrans" cxnId="{52A1836D-A10E-426C-A040-0D8A0FD35F8B}">
      <dgm:prSet/>
      <dgm:spPr/>
      <dgm:t>
        <a:bodyPr/>
        <a:lstStyle/>
        <a:p>
          <a:endParaRPr lang="ru-RU"/>
        </a:p>
      </dgm:t>
    </dgm:pt>
    <dgm:pt modelId="{85C227E5-2ED7-4E07-8F14-496B21D30710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ВТОРИЧНО-ПРОГРЕССИРУЮЩЕЕ</a:t>
          </a:r>
          <a:endParaRPr lang="ru-RU" dirty="0"/>
        </a:p>
      </dgm:t>
    </dgm:pt>
    <dgm:pt modelId="{9491178C-36DC-4699-BEEE-19DF5FBD7AC2}" type="parTrans" cxnId="{E2AFFCE0-CCCE-44C3-B350-A138DC24B3B7}">
      <dgm:prSet/>
      <dgm:spPr/>
      <dgm:t>
        <a:bodyPr/>
        <a:lstStyle/>
        <a:p>
          <a:endParaRPr lang="ru-RU"/>
        </a:p>
      </dgm:t>
    </dgm:pt>
    <dgm:pt modelId="{26740BDE-23B2-4A0F-8427-09A160368AE6}" type="sibTrans" cxnId="{E2AFFCE0-CCCE-44C3-B350-A138DC24B3B7}">
      <dgm:prSet/>
      <dgm:spPr/>
      <dgm:t>
        <a:bodyPr/>
        <a:lstStyle/>
        <a:p>
          <a:endParaRPr lang="ru-RU"/>
        </a:p>
      </dgm:t>
    </dgm:pt>
    <dgm:pt modelId="{B2ACA221-FC97-47BD-972B-A256C77398DC}" type="pres">
      <dgm:prSet presAssocID="{1C49B302-A12B-4CC0-90AD-EDFA5BA7C5E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D3CC9E1-8B57-4D1E-8339-E740EE3244E6}" type="pres">
      <dgm:prSet presAssocID="{FD757BFD-8D47-4829-8253-27872D4A30B9}" presName="vertOne" presStyleCnt="0"/>
      <dgm:spPr/>
    </dgm:pt>
    <dgm:pt modelId="{E598B9D3-BEF9-41FB-A0EA-7D00D074ADEB}" type="pres">
      <dgm:prSet presAssocID="{FD757BFD-8D47-4829-8253-27872D4A30B9}" presName="txOne" presStyleLbl="node0" presStyleIdx="0" presStyleCnt="1" custScaleY="348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7041435-E5EF-4ACA-90DA-1BB104F08B0B}" type="pres">
      <dgm:prSet presAssocID="{FD757BFD-8D47-4829-8253-27872D4A30B9}" presName="parTransOne" presStyleCnt="0"/>
      <dgm:spPr/>
    </dgm:pt>
    <dgm:pt modelId="{7B42BAC5-C2D1-412B-95BE-CCD34C90C668}" type="pres">
      <dgm:prSet presAssocID="{FD757BFD-8D47-4829-8253-27872D4A30B9}" presName="horzOne" presStyleCnt="0"/>
      <dgm:spPr/>
    </dgm:pt>
    <dgm:pt modelId="{B568A0AA-21AA-44D0-95DA-8D673D035CC3}" type="pres">
      <dgm:prSet presAssocID="{7808966C-66B8-40B3-B7BE-5EE04E80E9D4}" presName="vertTwo" presStyleCnt="0"/>
      <dgm:spPr/>
    </dgm:pt>
    <dgm:pt modelId="{C995B5C2-24DF-4833-9845-C3537F08B663}" type="pres">
      <dgm:prSet presAssocID="{7808966C-66B8-40B3-B7BE-5EE04E80E9D4}" presName="txTwo" presStyleLbl="node2" presStyleIdx="0" presStyleCnt="2" custScaleY="56649" custLinFactY="28971" custLinFactNeighborX="-281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202B8F-D787-4F55-B3EB-ACADA834218C}" type="pres">
      <dgm:prSet presAssocID="{7808966C-66B8-40B3-B7BE-5EE04E80E9D4}" presName="parTransTwo" presStyleCnt="0"/>
      <dgm:spPr/>
    </dgm:pt>
    <dgm:pt modelId="{5399E2F7-F8AD-42BF-B9C9-7939F2758588}" type="pres">
      <dgm:prSet presAssocID="{7808966C-66B8-40B3-B7BE-5EE04E80E9D4}" presName="horzTwo" presStyleCnt="0"/>
      <dgm:spPr/>
    </dgm:pt>
    <dgm:pt modelId="{62E441F9-5A97-40BA-B914-D0712E2A29E2}" type="pres">
      <dgm:prSet presAssocID="{D817E3CF-1B32-4219-96AE-C2D67AE327AB}" presName="vertThree" presStyleCnt="0"/>
      <dgm:spPr/>
    </dgm:pt>
    <dgm:pt modelId="{38339D91-89F7-4601-87A4-881029FA6A9B}" type="pres">
      <dgm:prSet presAssocID="{D817E3CF-1B32-4219-96AE-C2D67AE327AB}" presName="txThree" presStyleLbl="node3" presStyleIdx="0" presStyleCnt="2" custScaleX="101894" custScaleY="34782" custLinFactX="4641" custLinFactNeighborX="100000" custLinFactNeighborY="-321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B1B5FD-A354-4E14-B329-950416DF2EEE}" type="pres">
      <dgm:prSet presAssocID="{D817E3CF-1B32-4219-96AE-C2D67AE327AB}" presName="horzThree" presStyleCnt="0"/>
      <dgm:spPr/>
    </dgm:pt>
    <dgm:pt modelId="{E166900A-ACF9-4DEA-AF93-CEB7AD38CCF1}" type="pres">
      <dgm:prSet presAssocID="{6952E2BD-D0E4-4C01-B0A3-CBD6E8863CEC}" presName="sibSpaceTwo" presStyleCnt="0"/>
      <dgm:spPr/>
    </dgm:pt>
    <dgm:pt modelId="{A02DD0F0-B8F9-40DE-BD05-D5AE51B69200}" type="pres">
      <dgm:prSet presAssocID="{F3E96894-D7F8-49E9-90BC-6E9196B6098F}" presName="vertTwo" presStyleCnt="0"/>
      <dgm:spPr/>
    </dgm:pt>
    <dgm:pt modelId="{29A704D2-C004-4FB9-B4D8-28569FAB9F5C}" type="pres">
      <dgm:prSet presAssocID="{F3E96894-D7F8-49E9-90BC-6E9196B6098F}" presName="txTwo" presStyleLbl="node2" presStyleIdx="1" presStyleCnt="2" custScaleY="51581" custLinFactX="-8477" custLinFactY="-1080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B49C2A2-3BE2-4521-8A5C-6F67B21B7898}" type="pres">
      <dgm:prSet presAssocID="{F3E96894-D7F8-49E9-90BC-6E9196B6098F}" presName="parTransTwo" presStyleCnt="0"/>
      <dgm:spPr/>
    </dgm:pt>
    <dgm:pt modelId="{E5B2EFBE-FACC-4467-A38B-A8EC68AEF235}" type="pres">
      <dgm:prSet presAssocID="{F3E96894-D7F8-49E9-90BC-6E9196B6098F}" presName="horzTwo" presStyleCnt="0"/>
      <dgm:spPr/>
    </dgm:pt>
    <dgm:pt modelId="{5CF00688-C080-408C-A28F-FA95CC690102}" type="pres">
      <dgm:prSet presAssocID="{85C227E5-2ED7-4E07-8F14-496B21D30710}" presName="vertThree" presStyleCnt="0"/>
      <dgm:spPr/>
    </dgm:pt>
    <dgm:pt modelId="{B79EB040-1E64-40D4-82CF-383432B62D3B}" type="pres">
      <dgm:prSet presAssocID="{85C227E5-2ED7-4E07-8F14-496B21D30710}" presName="txThree" presStyleLbl="node3" presStyleIdx="1" presStyleCnt="2" custScaleY="31815" custLinFactNeighborX="-4702" custLinFactNeighborY="86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148B1B-3F47-49A3-9306-554574C69F67}" type="pres">
      <dgm:prSet presAssocID="{85C227E5-2ED7-4E07-8F14-496B21D30710}" presName="horzThree" presStyleCnt="0"/>
      <dgm:spPr/>
    </dgm:pt>
  </dgm:ptLst>
  <dgm:cxnLst>
    <dgm:cxn modelId="{1EFD6B0B-DF1A-4675-84D6-6EB1DA86C0AB}" type="presOf" srcId="{F3E96894-D7F8-49E9-90BC-6E9196B6098F}" destId="{29A704D2-C004-4FB9-B4D8-28569FAB9F5C}" srcOrd="0" destOrd="0" presId="urn:microsoft.com/office/officeart/2005/8/layout/hierarchy4"/>
    <dgm:cxn modelId="{75F1767C-3FE0-4A9F-9833-0C1860DDF79A}" type="presOf" srcId="{1C49B302-A12B-4CC0-90AD-EDFA5BA7C5EE}" destId="{B2ACA221-FC97-47BD-972B-A256C77398DC}" srcOrd="0" destOrd="0" presId="urn:microsoft.com/office/officeart/2005/8/layout/hierarchy4"/>
    <dgm:cxn modelId="{52A1836D-A10E-426C-A040-0D8A0FD35F8B}" srcId="{FD757BFD-8D47-4829-8253-27872D4A30B9}" destId="{F3E96894-D7F8-49E9-90BC-6E9196B6098F}" srcOrd="1" destOrd="0" parTransId="{8F6A2ABE-B43E-4158-957E-5E49F21371DA}" sibTransId="{DB3361C3-B604-440B-BCC9-140B81D1AAF4}"/>
    <dgm:cxn modelId="{FEE62865-3548-4382-B0EB-C1AD01DA0DC2}" srcId="{FD757BFD-8D47-4829-8253-27872D4A30B9}" destId="{7808966C-66B8-40B3-B7BE-5EE04E80E9D4}" srcOrd="0" destOrd="0" parTransId="{CC9661A7-050B-4D35-BB68-E63672667AEF}" sibTransId="{6952E2BD-D0E4-4C01-B0A3-CBD6E8863CEC}"/>
    <dgm:cxn modelId="{01F29681-EAAF-460E-953B-69E261BE8C63}" type="presOf" srcId="{D817E3CF-1B32-4219-96AE-C2D67AE327AB}" destId="{38339D91-89F7-4601-87A4-881029FA6A9B}" srcOrd="0" destOrd="0" presId="urn:microsoft.com/office/officeart/2005/8/layout/hierarchy4"/>
    <dgm:cxn modelId="{667EFFA8-0301-4D98-87FA-D33F456FEBF4}" type="presOf" srcId="{7808966C-66B8-40B3-B7BE-5EE04E80E9D4}" destId="{C995B5C2-24DF-4833-9845-C3537F08B663}" srcOrd="0" destOrd="0" presId="urn:microsoft.com/office/officeart/2005/8/layout/hierarchy4"/>
    <dgm:cxn modelId="{B4662870-BBB0-40B6-81AF-2337BD9E4988}" type="presOf" srcId="{FD757BFD-8D47-4829-8253-27872D4A30B9}" destId="{E598B9D3-BEF9-41FB-A0EA-7D00D074ADEB}" srcOrd="0" destOrd="0" presId="urn:microsoft.com/office/officeart/2005/8/layout/hierarchy4"/>
    <dgm:cxn modelId="{3788F8A0-9820-45E3-AF93-4C5C1D4C161E}" type="presOf" srcId="{85C227E5-2ED7-4E07-8F14-496B21D30710}" destId="{B79EB040-1E64-40D4-82CF-383432B62D3B}" srcOrd="0" destOrd="0" presId="urn:microsoft.com/office/officeart/2005/8/layout/hierarchy4"/>
    <dgm:cxn modelId="{5E23EF60-7329-4A7C-8B51-6A2F16B44BEB}" srcId="{7808966C-66B8-40B3-B7BE-5EE04E80E9D4}" destId="{D817E3CF-1B32-4219-96AE-C2D67AE327AB}" srcOrd="0" destOrd="0" parTransId="{4308E68C-EF4C-42AB-BDCD-A68D4389DB5A}" sibTransId="{93F0DE18-41B2-4633-8B2F-E6ED25F5FBFC}"/>
    <dgm:cxn modelId="{DB666E4A-206E-489C-B8B5-3F8B64154290}" srcId="{1C49B302-A12B-4CC0-90AD-EDFA5BA7C5EE}" destId="{FD757BFD-8D47-4829-8253-27872D4A30B9}" srcOrd="0" destOrd="0" parTransId="{C9F778E7-A315-4B58-B3C6-1206D4A821CF}" sibTransId="{E90661DB-6338-4D5D-B855-F38437C9CC0C}"/>
    <dgm:cxn modelId="{E2AFFCE0-CCCE-44C3-B350-A138DC24B3B7}" srcId="{F3E96894-D7F8-49E9-90BC-6E9196B6098F}" destId="{85C227E5-2ED7-4E07-8F14-496B21D30710}" srcOrd="0" destOrd="0" parTransId="{9491178C-36DC-4699-BEEE-19DF5FBD7AC2}" sibTransId="{26740BDE-23B2-4A0F-8427-09A160368AE6}"/>
    <dgm:cxn modelId="{B841DC17-794F-4EF3-8A7C-ACBA9645070E}" type="presParOf" srcId="{B2ACA221-FC97-47BD-972B-A256C77398DC}" destId="{DD3CC9E1-8B57-4D1E-8339-E740EE3244E6}" srcOrd="0" destOrd="0" presId="urn:microsoft.com/office/officeart/2005/8/layout/hierarchy4"/>
    <dgm:cxn modelId="{E1FFA5DA-90E6-4A9F-A330-602482D54BD2}" type="presParOf" srcId="{DD3CC9E1-8B57-4D1E-8339-E740EE3244E6}" destId="{E598B9D3-BEF9-41FB-A0EA-7D00D074ADEB}" srcOrd="0" destOrd="0" presId="urn:microsoft.com/office/officeart/2005/8/layout/hierarchy4"/>
    <dgm:cxn modelId="{6CE49057-9EBA-4F16-966E-811D814F11F5}" type="presParOf" srcId="{DD3CC9E1-8B57-4D1E-8339-E740EE3244E6}" destId="{D7041435-E5EF-4ACA-90DA-1BB104F08B0B}" srcOrd="1" destOrd="0" presId="urn:microsoft.com/office/officeart/2005/8/layout/hierarchy4"/>
    <dgm:cxn modelId="{803F67CA-8148-4002-B844-5C3A21AABEF7}" type="presParOf" srcId="{DD3CC9E1-8B57-4D1E-8339-E740EE3244E6}" destId="{7B42BAC5-C2D1-412B-95BE-CCD34C90C668}" srcOrd="2" destOrd="0" presId="urn:microsoft.com/office/officeart/2005/8/layout/hierarchy4"/>
    <dgm:cxn modelId="{ACD63CE0-8049-4F9D-B8DD-F0066E575684}" type="presParOf" srcId="{7B42BAC5-C2D1-412B-95BE-CCD34C90C668}" destId="{B568A0AA-21AA-44D0-95DA-8D673D035CC3}" srcOrd="0" destOrd="0" presId="urn:microsoft.com/office/officeart/2005/8/layout/hierarchy4"/>
    <dgm:cxn modelId="{AE86827E-DF95-4025-B8F2-6E76650244F0}" type="presParOf" srcId="{B568A0AA-21AA-44D0-95DA-8D673D035CC3}" destId="{C995B5C2-24DF-4833-9845-C3537F08B663}" srcOrd="0" destOrd="0" presId="urn:microsoft.com/office/officeart/2005/8/layout/hierarchy4"/>
    <dgm:cxn modelId="{33783B97-FDEA-4144-8FE5-67E69323CFD8}" type="presParOf" srcId="{B568A0AA-21AA-44D0-95DA-8D673D035CC3}" destId="{38202B8F-D787-4F55-B3EB-ACADA834218C}" srcOrd="1" destOrd="0" presId="urn:microsoft.com/office/officeart/2005/8/layout/hierarchy4"/>
    <dgm:cxn modelId="{211BE232-7F5D-4F3A-9F6A-064028E2EED3}" type="presParOf" srcId="{B568A0AA-21AA-44D0-95DA-8D673D035CC3}" destId="{5399E2F7-F8AD-42BF-B9C9-7939F2758588}" srcOrd="2" destOrd="0" presId="urn:microsoft.com/office/officeart/2005/8/layout/hierarchy4"/>
    <dgm:cxn modelId="{6D0C83D5-1425-4F90-8404-A72B2A5DA6A7}" type="presParOf" srcId="{5399E2F7-F8AD-42BF-B9C9-7939F2758588}" destId="{62E441F9-5A97-40BA-B914-D0712E2A29E2}" srcOrd="0" destOrd="0" presId="urn:microsoft.com/office/officeart/2005/8/layout/hierarchy4"/>
    <dgm:cxn modelId="{3F7B77FC-48F4-4B8C-A908-33E91D45C916}" type="presParOf" srcId="{62E441F9-5A97-40BA-B914-D0712E2A29E2}" destId="{38339D91-89F7-4601-87A4-881029FA6A9B}" srcOrd="0" destOrd="0" presId="urn:microsoft.com/office/officeart/2005/8/layout/hierarchy4"/>
    <dgm:cxn modelId="{E7B648F2-9931-4BDE-A3E2-287E517E4EAC}" type="presParOf" srcId="{62E441F9-5A97-40BA-B914-D0712E2A29E2}" destId="{E8B1B5FD-A354-4E14-B329-950416DF2EEE}" srcOrd="1" destOrd="0" presId="urn:microsoft.com/office/officeart/2005/8/layout/hierarchy4"/>
    <dgm:cxn modelId="{3996A546-38C7-4308-90EE-0872D2D4EC22}" type="presParOf" srcId="{7B42BAC5-C2D1-412B-95BE-CCD34C90C668}" destId="{E166900A-ACF9-4DEA-AF93-CEB7AD38CCF1}" srcOrd="1" destOrd="0" presId="urn:microsoft.com/office/officeart/2005/8/layout/hierarchy4"/>
    <dgm:cxn modelId="{B6A4FACF-A3FD-4FC0-80A2-D152DB60407D}" type="presParOf" srcId="{7B42BAC5-C2D1-412B-95BE-CCD34C90C668}" destId="{A02DD0F0-B8F9-40DE-BD05-D5AE51B69200}" srcOrd="2" destOrd="0" presId="urn:microsoft.com/office/officeart/2005/8/layout/hierarchy4"/>
    <dgm:cxn modelId="{839C307B-29C9-49C1-A7CE-AC511D88DE62}" type="presParOf" srcId="{A02DD0F0-B8F9-40DE-BD05-D5AE51B69200}" destId="{29A704D2-C004-4FB9-B4D8-28569FAB9F5C}" srcOrd="0" destOrd="0" presId="urn:microsoft.com/office/officeart/2005/8/layout/hierarchy4"/>
    <dgm:cxn modelId="{DAD9139E-CC6D-4673-B917-4CB7D042D9CA}" type="presParOf" srcId="{A02DD0F0-B8F9-40DE-BD05-D5AE51B69200}" destId="{0B49C2A2-3BE2-4521-8A5C-6F67B21B7898}" srcOrd="1" destOrd="0" presId="urn:microsoft.com/office/officeart/2005/8/layout/hierarchy4"/>
    <dgm:cxn modelId="{A0EA4ACC-9990-4077-AAB4-3F7FE73CBEDA}" type="presParOf" srcId="{A02DD0F0-B8F9-40DE-BD05-D5AE51B69200}" destId="{E5B2EFBE-FACC-4467-A38B-A8EC68AEF235}" srcOrd="2" destOrd="0" presId="urn:microsoft.com/office/officeart/2005/8/layout/hierarchy4"/>
    <dgm:cxn modelId="{A477B6C2-F6F6-477C-9118-1D4D74708EDA}" type="presParOf" srcId="{E5B2EFBE-FACC-4467-A38B-A8EC68AEF235}" destId="{5CF00688-C080-408C-A28F-FA95CC690102}" srcOrd="0" destOrd="0" presId="urn:microsoft.com/office/officeart/2005/8/layout/hierarchy4"/>
    <dgm:cxn modelId="{1AD2CD26-D3A6-4CD0-859C-01B2A60722D9}" type="presParOf" srcId="{5CF00688-C080-408C-A28F-FA95CC690102}" destId="{B79EB040-1E64-40D4-82CF-383432B62D3B}" srcOrd="0" destOrd="0" presId="urn:microsoft.com/office/officeart/2005/8/layout/hierarchy4"/>
    <dgm:cxn modelId="{D9F137C5-8C94-40D9-85DC-B529916190AF}" type="presParOf" srcId="{5CF00688-C080-408C-A28F-FA95CC690102}" destId="{D0148B1B-3F47-49A3-9306-554574C69F6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98B9D3-BEF9-41FB-A0EA-7D00D074ADEB}">
      <dsp:nvSpPr>
        <dsp:cNvPr id="0" name=""/>
        <dsp:cNvSpPr/>
      </dsp:nvSpPr>
      <dsp:spPr>
        <a:xfrm>
          <a:off x="4448" y="1963"/>
          <a:ext cx="9897103" cy="1501877"/>
        </a:xfrm>
        <a:prstGeom prst="roundRect">
          <a:avLst>
            <a:gd name="adj" fmla="val 10000"/>
          </a:avLst>
        </a:prstGeom>
        <a:solidFill>
          <a:schemeClr val="accent4"/>
        </a:solidFill>
        <a:ln w="15875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ТИПЫ ТЕЧЕНИЯ</a:t>
          </a:r>
          <a:endParaRPr lang="ru-RU" sz="6500" kern="1200" dirty="0"/>
        </a:p>
      </dsp:txBody>
      <dsp:txXfrm>
        <a:off x="48436" y="45951"/>
        <a:ext cx="9809127" cy="1413901"/>
      </dsp:txXfrm>
    </dsp:sp>
    <dsp:sp modelId="{C995B5C2-24DF-4833-9845-C3537F08B663}">
      <dsp:nvSpPr>
        <dsp:cNvPr id="0" name=""/>
        <dsp:cNvSpPr/>
      </dsp:nvSpPr>
      <dsp:spPr>
        <a:xfrm>
          <a:off x="659" y="3521552"/>
          <a:ext cx="4786093" cy="244117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8000"/>
                <a:satMod val="108000"/>
                <a:lumMod val="110000"/>
              </a:schemeClr>
            </a:gs>
            <a:gs pos="100000">
              <a:schemeClr val="accent5">
                <a:tint val="81000"/>
                <a:satMod val="109000"/>
                <a:lumMod val="105000"/>
              </a:schemeClr>
            </a:gs>
          </a:gsLst>
          <a:lin ang="5040000" scaled="0"/>
        </a:gradFill>
        <a:ln w="9525" cap="flat" cmpd="sng" algn="ctr">
          <a:solidFill>
            <a:schemeClr val="accent5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ПРОГРЕССИРУЮЩЕЕ</a:t>
          </a:r>
          <a:endParaRPr lang="ru-RU" sz="3800" kern="1200" dirty="0"/>
        </a:p>
      </dsp:txBody>
      <dsp:txXfrm>
        <a:off x="72159" y="3593052"/>
        <a:ext cx="4643093" cy="2298176"/>
      </dsp:txXfrm>
    </dsp:sp>
    <dsp:sp modelId="{38339D91-89F7-4601-87A4-881029FA6A9B}">
      <dsp:nvSpPr>
        <dsp:cNvPr id="0" name=""/>
        <dsp:cNvSpPr/>
      </dsp:nvSpPr>
      <dsp:spPr>
        <a:xfrm>
          <a:off x="4929232" y="3329271"/>
          <a:ext cx="4786093" cy="149886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8000"/>
                <a:satMod val="108000"/>
                <a:lumMod val="110000"/>
              </a:schemeClr>
            </a:gs>
            <a:gs pos="100000">
              <a:schemeClr val="accent2">
                <a:tint val="81000"/>
                <a:satMod val="109000"/>
                <a:lumMod val="105000"/>
              </a:schemeClr>
            </a:gs>
          </a:gsLst>
          <a:lin ang="5040000" scaled="0"/>
        </a:gradFill>
        <a:ln w="9525" cap="flat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ПЕРВИЧНО-ПРОГРЕССИРУЮЩЕЕ</a:t>
          </a:r>
          <a:endParaRPr lang="ru-RU" sz="3600" kern="1200" dirty="0"/>
        </a:p>
      </dsp:txBody>
      <dsp:txXfrm>
        <a:off x="4973132" y="3373171"/>
        <a:ext cx="4698293" cy="1411061"/>
      </dsp:txXfrm>
    </dsp:sp>
    <dsp:sp modelId="{29A704D2-C004-4FB9-B4D8-28569FAB9F5C}">
      <dsp:nvSpPr>
        <dsp:cNvPr id="0" name=""/>
        <dsp:cNvSpPr/>
      </dsp:nvSpPr>
      <dsp:spPr>
        <a:xfrm>
          <a:off x="99455" y="1457301"/>
          <a:ext cx="4697129" cy="222278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8000"/>
                <a:satMod val="108000"/>
                <a:lumMod val="110000"/>
              </a:schemeClr>
            </a:gs>
            <a:gs pos="100000">
              <a:schemeClr val="accent1">
                <a:tint val="81000"/>
                <a:satMod val="109000"/>
                <a:lumMod val="105000"/>
              </a:schemeClr>
            </a:gs>
          </a:gsLst>
          <a:lin ang="5040000" scaled="0"/>
        </a:gradFill>
        <a:ln w="9525" cap="flat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РЕМИТТИРУЮЩЕЕ</a:t>
          </a:r>
          <a:endParaRPr lang="ru-RU" sz="3800" kern="1200" dirty="0"/>
        </a:p>
      </dsp:txBody>
      <dsp:txXfrm>
        <a:off x="164558" y="1522404"/>
        <a:ext cx="4566923" cy="2092575"/>
      </dsp:txXfrm>
    </dsp:sp>
    <dsp:sp modelId="{B79EB040-1E64-40D4-82CF-383432B62D3B}">
      <dsp:nvSpPr>
        <dsp:cNvPr id="0" name=""/>
        <dsp:cNvSpPr/>
      </dsp:nvSpPr>
      <dsp:spPr>
        <a:xfrm>
          <a:off x="4973902" y="4844101"/>
          <a:ext cx="4697129" cy="137100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8000"/>
                <a:satMod val="108000"/>
                <a:lumMod val="110000"/>
              </a:schemeClr>
            </a:gs>
            <a:gs pos="100000">
              <a:schemeClr val="accent2">
                <a:tint val="81000"/>
                <a:satMod val="109000"/>
                <a:lumMod val="105000"/>
              </a:schemeClr>
            </a:gs>
          </a:gsLst>
          <a:lin ang="5040000" scaled="0"/>
        </a:gradFill>
        <a:ln w="9525" cap="flat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ВТОРИЧНО-ПРОГРЕССИРУЮЩЕЕ</a:t>
          </a:r>
          <a:endParaRPr lang="ru-RU" sz="3600" kern="1200" dirty="0"/>
        </a:p>
      </dsp:txBody>
      <dsp:txXfrm>
        <a:off x="5014057" y="4884256"/>
        <a:ext cx="4616819" cy="1290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12F4F-F338-478E-9ADC-D847FD5F67EA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55CDE-B67F-4D0A-A2B6-4B90D945D9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55CDE-B67F-4D0A-A2B6-4B90D945D91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55CDE-B67F-4D0A-A2B6-4B90D945D91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16FBB97-264D-C445-8B81-7E5C3E508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6807" y="645352"/>
            <a:ext cx="8371396" cy="3426589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ОРГАНИЗАЦИЯ ПОМОЩИ ПАЦИЕНТАМ С РАССЕЯННЫМ СКЛЕРОЗОМ В УСЛОВИЯХ РЕГИОНАЛЬНОГО СПЕЦИАЛИЗИРОВАННОГО ЦЕНТРА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54A4D40-8F8A-5E40-9618-DBD6C1319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2662" y="4429133"/>
            <a:ext cx="8845541" cy="1785950"/>
          </a:xfrm>
        </p:spPr>
        <p:txBody>
          <a:bodyPr>
            <a:normAutofit lnSpcReduction="10000"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Нилов </a:t>
            </a:r>
            <a:r>
              <a:rPr lang="ru-RU" sz="2800" b="1" dirty="0" err="1">
                <a:solidFill>
                  <a:srgbClr val="002060"/>
                </a:solidFill>
              </a:rPr>
              <a:t>алексей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иванович</a:t>
            </a:r>
            <a:endParaRPr lang="ru-RU" sz="2800" b="1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Руководитель самарского областного лечебно-консультативного центра для больных с рассеянным склерозом </a:t>
            </a:r>
          </a:p>
        </p:txBody>
      </p:sp>
    </p:spTree>
    <p:extLst>
      <p:ext uri="{BB962C8B-B14F-4D97-AF65-F5344CB8AC3E}">
        <p14:creationId xmlns:p14="http://schemas.microsoft.com/office/powerpoint/2010/main" xmlns="" val="312683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лечение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41410" y="2643182"/>
            <a:ext cx="3196899" cy="71708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Лечение обострений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15"/>
          </p:nvPr>
        </p:nvSpPr>
        <p:spPr>
          <a:xfrm>
            <a:off x="1127918" y="3360262"/>
            <a:ext cx="3208735" cy="314057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Глюкокортикостероиды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Плазмаферез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Высокодозные</a:t>
            </a:r>
            <a:r>
              <a:rPr lang="ru-RU" sz="2000" dirty="0" smtClean="0">
                <a:solidFill>
                  <a:schemeClr val="bg1"/>
                </a:solidFill>
              </a:rPr>
              <a:t> иммуноглобулины для внутривенного введения 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537051"/>
          </a:xfrm>
        </p:spPr>
        <p:txBody>
          <a:bodyPr/>
          <a:lstStyle/>
          <a:p>
            <a:pPr algn="ctr"/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питрс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16"/>
          </p:nvPr>
        </p:nvSpPr>
        <p:spPr>
          <a:xfrm>
            <a:off x="4524364" y="3357562"/>
            <a:ext cx="3195830" cy="243093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Первая линия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Вторая линия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Симптоматическая терапия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711943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направлена на коррекцию существующих проявлений рассеянного склероза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Количество пациентов, получающих </a:t>
            </a:r>
            <a:r>
              <a:rPr lang="ru-RU" dirty="0" err="1" smtClean="0">
                <a:solidFill>
                  <a:schemeClr val="bg1"/>
                </a:solidFill>
              </a:rPr>
              <a:t>питрс</a:t>
            </a:r>
            <a:r>
              <a:rPr lang="ru-RU" dirty="0" smtClean="0">
                <a:solidFill>
                  <a:schemeClr val="bg1"/>
                </a:solidFill>
              </a:rPr>
              <a:t>  в  самарской  области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1413" y="2249488"/>
          <a:ext cx="9906000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14298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Количество пациентов на </a:t>
            </a:r>
            <a:r>
              <a:rPr lang="ru-RU" dirty="0" err="1" smtClean="0">
                <a:solidFill>
                  <a:schemeClr val="bg1"/>
                </a:solidFill>
              </a:rPr>
              <a:t>питрс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1413" y="857232"/>
          <a:ext cx="9906000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275ECA-8203-4C47-94E1-CC5855780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14290"/>
            <a:ext cx="9905998" cy="114300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ОБЩЕСТВЕННЫМИ ОРГАНИЗАЦИЯМИ</a:t>
            </a:r>
            <a:endParaRPr lang="en-US" b="1" dirty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141412" y="1714488"/>
            <a:ext cx="9905999" cy="43577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Сотрудники центра принимаю</a:t>
            </a:r>
            <a:r>
              <a:rPr lang="ru-RU" sz="3200" dirty="0" smtClean="0">
                <a:solidFill>
                  <a:schemeClr val="bg1"/>
                </a:solidFill>
              </a:rPr>
              <a:t>т активное участие в мероприятиях, проводимых общественными организациями.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Проводятся лекции, школы для пациентов и родственников,  на которых освещаются актуальные вопросы лечения и реабилитации 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960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275ECA-8203-4C47-94E1-CC5855780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14290"/>
            <a:ext cx="9905998" cy="114300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ПЕРСПЕКТИВЫ РАЗВИТИЯ ЦЕНТРА</a:t>
            </a: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141412" y="1214422"/>
            <a:ext cx="9905999" cy="4857784"/>
          </a:xfrm>
        </p:spPr>
        <p:txBody>
          <a:bodyPr>
            <a:noAutofit/>
          </a:bodyPr>
          <a:lstStyle/>
          <a:p>
            <a:pPr lvl="0"/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Выделение лечебно-консультативного центра для больных с рассеянным склерозом и другими аутоиммунными заболеваниями как отдельного структурного подразделения ГБУЗ «СОКБ им. В.Д. </a:t>
            </a:r>
            <a:r>
              <a:rPr lang="ru-RU" sz="22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Середавина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» со штатным 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расписанием</a:t>
            </a:r>
            <a:endParaRPr lang="ru-RU" sz="22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0"/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Развитие центра с возможностью оказания амбулаторной и стационарной (как в рамках круглосуточного, так и дневного стационаров) помощи пациентам с рассеянным склерозом. </a:t>
            </a:r>
          </a:p>
          <a:p>
            <a:pPr lvl="0"/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Выделение помещений, оборудованных для лиц с ограниченными возможностями.</a:t>
            </a:r>
          </a:p>
          <a:p>
            <a:pPr lvl="0"/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Организацию на базе центра специализированного реабилитационного отделения для пациентов с рассеянным склерозом с </a:t>
            </a:r>
            <a:r>
              <a:rPr lang="ru-RU" sz="22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мультидисциплинарной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бригадой.</a:t>
            </a:r>
            <a:endParaRPr lang="ru-RU" sz="2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960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СПАСИБО ЗА ВНИМАНИЕ!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DBA995F-86EE-F549-AD26-8D7DE6D87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40" y="549438"/>
            <a:ext cx="10287072" cy="147857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Рассеянный склероз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93D5AA8-E1F5-7F4D-AD2F-6CEDF12FE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144" y="2294934"/>
            <a:ext cx="9905999" cy="42058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dirty="0">
                <a:solidFill>
                  <a:schemeClr val="bg1"/>
                </a:solidFill>
              </a:rPr>
              <a:t>хроническое, </a:t>
            </a:r>
            <a:r>
              <a:rPr lang="ru-RU" sz="3200" dirty="0" err="1">
                <a:solidFill>
                  <a:schemeClr val="bg1"/>
                </a:solidFill>
              </a:rPr>
              <a:t>демиелинизирующее</a:t>
            </a:r>
            <a:r>
              <a:rPr lang="ru-RU" sz="3200" dirty="0">
                <a:solidFill>
                  <a:schemeClr val="bg1"/>
                </a:solidFill>
              </a:rPr>
              <a:t> заболевание, в основе которого лежит комплекс аутоиммунных и </a:t>
            </a:r>
            <a:r>
              <a:rPr lang="ru-RU" sz="3200" dirty="0" err="1">
                <a:solidFill>
                  <a:schemeClr val="bg1"/>
                </a:solidFill>
              </a:rPr>
              <a:t>нейродегенеративных</a:t>
            </a:r>
            <a:r>
              <a:rPr lang="ru-RU" sz="3200" dirty="0">
                <a:solidFill>
                  <a:schemeClr val="bg1"/>
                </a:solidFill>
              </a:rPr>
              <a:t> процессов, приводящих к множественному очаговому поражению центральной нервной системы, ведущее к ранней </a:t>
            </a:r>
            <a:r>
              <a:rPr lang="ru-RU" sz="3200" dirty="0" err="1">
                <a:solidFill>
                  <a:schemeClr val="bg1"/>
                </a:solidFill>
              </a:rPr>
              <a:t>инвалидизации</a:t>
            </a:r>
            <a:r>
              <a:rPr lang="ru-RU" sz="3200" dirty="0">
                <a:solidFill>
                  <a:schemeClr val="bg1"/>
                </a:solidFill>
              </a:rPr>
              <a:t> больных и значительному снижению качества жизни </a:t>
            </a:r>
          </a:p>
        </p:txBody>
      </p:sp>
    </p:spTree>
    <p:extLst>
      <p:ext uri="{BB962C8B-B14F-4D97-AF65-F5344CB8AC3E}">
        <p14:creationId xmlns:p14="http://schemas.microsoft.com/office/powerpoint/2010/main" xmlns="" val="181107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85728"/>
            <a:ext cx="9905998" cy="14287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эпидемиология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1412" y="1571612"/>
            <a:ext cx="9905999" cy="471490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Всего в мире около 2 300 000 пациентов с рассеянным склерозом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 странах Европы средняя распространенность 83-108 случаев на 100 000 населения, заболеваемость – около 4 новых случаев на 100 000 населения в год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 России распространенность 25-70 случаев на 100 000 населения, заболеваемость – около 2 новых случаев на 100 000 населения в год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 Самарской области распространенность составляет  58,5 случаев на 100 000 населения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14290"/>
            <a:ext cx="9905998" cy="135732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Этиология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>
                <a:solidFill>
                  <a:schemeClr val="bg1"/>
                </a:solidFill>
              </a:rPr>
              <a:t>рассеянный склероз – </a:t>
            </a:r>
            <a:r>
              <a:rPr lang="ru-RU" sz="2000" dirty="0" err="1" smtClean="0">
                <a:solidFill>
                  <a:schemeClr val="bg1"/>
                </a:solidFill>
              </a:rPr>
              <a:t>мультифакториальное</a:t>
            </a:r>
            <a:r>
              <a:rPr lang="ru-RU" sz="2000" dirty="0" smtClean="0">
                <a:solidFill>
                  <a:schemeClr val="bg1"/>
                </a:solidFill>
              </a:rPr>
              <a:t> заболевание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82272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ВНЕШНИЕ ФАКТОРЫ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Вирусные инфекции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Инсоляция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Дефицит витамина </a:t>
            </a:r>
            <a:r>
              <a:rPr lang="en-US" dirty="0" smtClean="0">
                <a:solidFill>
                  <a:schemeClr val="bg1"/>
                </a:solidFill>
              </a:rPr>
              <a:t>D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Курение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Состояние </a:t>
            </a:r>
            <a:r>
              <a:rPr lang="ru-RU" dirty="0" err="1" smtClean="0">
                <a:solidFill>
                  <a:schemeClr val="bg1"/>
                </a:solidFill>
              </a:rPr>
              <a:t>микробиоты</a:t>
            </a:r>
            <a:r>
              <a:rPr lang="ru-RU" dirty="0" smtClean="0">
                <a:solidFill>
                  <a:schemeClr val="bg1"/>
                </a:solidFill>
              </a:rPr>
              <a:t> кишечника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3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ГЕНЕТИЧЕСКАЯ ПРЕДРАСПОЛОЖЕННОСТЬ</a:t>
            </a:r>
          </a:p>
          <a:p>
            <a:pPr algn="ctr">
              <a:buNone/>
            </a:pPr>
            <a:r>
              <a:rPr lang="ru-RU" sz="3500" dirty="0" smtClean="0">
                <a:solidFill>
                  <a:schemeClr val="bg1"/>
                </a:solidFill>
              </a:rPr>
              <a:t>Генотип больных рассеянным склерозом складывается из множества независимых или взаимодействующих генов, каждый из которых вносит свою лепту в риск развития рассеянного склероза. Наиболее сильной является связь рассеянного склероза с локусами главного комплекса </a:t>
            </a:r>
            <a:r>
              <a:rPr lang="ru-RU" sz="3500" dirty="0" err="1" smtClean="0">
                <a:solidFill>
                  <a:schemeClr val="bg1"/>
                </a:solidFill>
              </a:rPr>
              <a:t>гистосовместимости</a:t>
            </a:r>
            <a:r>
              <a:rPr lang="ru-RU" sz="3500" dirty="0" smtClean="0">
                <a:solidFill>
                  <a:schemeClr val="bg1"/>
                </a:solidFill>
              </a:rPr>
              <a:t> (</a:t>
            </a:r>
            <a:r>
              <a:rPr lang="en-US" sz="3500" dirty="0" smtClean="0">
                <a:solidFill>
                  <a:schemeClr val="bg1"/>
                </a:solidFill>
              </a:rPr>
              <a:t>HLA</a:t>
            </a:r>
            <a:r>
              <a:rPr lang="ru-RU" sz="3500" dirty="0" smtClean="0">
                <a:solidFill>
                  <a:schemeClr val="bg1"/>
                </a:solidFill>
              </a:rPr>
              <a:t>) </a:t>
            </a:r>
            <a:r>
              <a:rPr lang="en-US" sz="3500" dirty="0" smtClean="0">
                <a:solidFill>
                  <a:schemeClr val="bg1"/>
                </a:solidFill>
              </a:rPr>
              <a:t>II </a:t>
            </a:r>
            <a:r>
              <a:rPr lang="ru-RU" sz="3500" dirty="0" smtClean="0">
                <a:solidFill>
                  <a:schemeClr val="bg1"/>
                </a:solidFill>
              </a:rPr>
              <a:t>класса</a:t>
            </a:r>
            <a:endParaRPr lang="ru-RU" sz="3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5838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23902" y="428604"/>
          <a:ext cx="9906000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142852"/>
            <a:ext cx="9905998" cy="114300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Центр рассеянного склероза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1412" y="1714488"/>
            <a:ext cx="9905999" cy="4857783"/>
          </a:xfrm>
        </p:spPr>
        <p:txBody>
          <a:bodyPr>
            <a:normAutofit fontScale="92500"/>
          </a:bodyPr>
          <a:lstStyle/>
          <a:p>
            <a:r>
              <a:rPr lang="ru-RU" sz="2600" dirty="0" smtClean="0">
                <a:solidFill>
                  <a:schemeClr val="bg1"/>
                </a:solidFill>
              </a:rPr>
              <a:t>Функционирует с 1999 года</a:t>
            </a:r>
          </a:p>
          <a:p>
            <a:r>
              <a:rPr lang="ru-RU" sz="2600" dirty="0" smtClean="0">
                <a:solidFill>
                  <a:schemeClr val="bg1"/>
                </a:solidFill>
              </a:rPr>
              <a:t>В состав Центра входят: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 smtClean="0">
                <a:solidFill>
                  <a:schemeClr val="bg1"/>
                </a:solidFill>
              </a:rPr>
              <a:t> кабинет рассеянного склероза при консультативной поликлинике ГБУЗ «СОКБ им. В.Д. </a:t>
            </a:r>
            <a:r>
              <a:rPr lang="ru-RU" dirty="0" err="1" smtClean="0">
                <a:solidFill>
                  <a:schemeClr val="bg1"/>
                </a:solidFill>
              </a:rPr>
              <a:t>Середавина</a:t>
            </a:r>
            <a:r>
              <a:rPr lang="ru-RU" dirty="0" smtClean="0">
                <a:solidFill>
                  <a:schemeClr val="bg1"/>
                </a:solidFill>
              </a:rPr>
              <a:t>», 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 smtClean="0">
                <a:solidFill>
                  <a:schemeClr val="bg1"/>
                </a:solidFill>
              </a:rPr>
              <a:t> койки </a:t>
            </a:r>
            <a:r>
              <a:rPr lang="ru-RU" dirty="0" smtClean="0">
                <a:solidFill>
                  <a:schemeClr val="bg1"/>
                </a:solidFill>
              </a:rPr>
              <a:t>для лечения больных с рассеянным склерозом  в составе неврологического отделения для больных с острыми нарушениями мозгового кровообращения ГБУЗ «СОКБ им. В.Д. </a:t>
            </a:r>
            <a:r>
              <a:rPr lang="ru-RU" dirty="0" err="1" smtClean="0">
                <a:solidFill>
                  <a:schemeClr val="bg1"/>
                </a:solidFill>
              </a:rPr>
              <a:t>Середавина</a:t>
            </a:r>
            <a:r>
              <a:rPr lang="ru-RU" dirty="0" smtClean="0">
                <a:solidFill>
                  <a:schemeClr val="bg1"/>
                </a:solidFill>
              </a:rPr>
              <a:t>».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 работе Центра по совершенствованию консультативно-диагностической, лечебной и реабилитационной помощи больным рассеянным склерозом принимают участие сотрудники кафедры  неврологии и нейрохирургии ФГБУ ВО </a:t>
            </a:r>
            <a:r>
              <a:rPr lang="ru-RU" dirty="0" err="1" smtClean="0">
                <a:solidFill>
                  <a:schemeClr val="bg1"/>
                </a:solidFill>
              </a:rPr>
              <a:t>СамГМУ</a:t>
            </a:r>
            <a:r>
              <a:rPr lang="ru-RU" dirty="0" smtClean="0">
                <a:solidFill>
                  <a:schemeClr val="bg1"/>
                </a:solidFill>
              </a:rPr>
              <a:t> Минздрава России.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57148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solidFill>
                  <a:srgbClr val="002060"/>
                </a:solidFill>
              </a:rPr>
              <a:t>Цель и задачи Центра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1412" y="428604"/>
            <a:ext cx="9905999" cy="6429396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Комплексное обследование, своевременная диагностика, динамическое наблюдение за состоянием пациентов, организация адекватного амбулаторного и стационарного лечения пациентов с рассеянным склерозом с использованием современных методов.</a:t>
            </a:r>
          </a:p>
          <a:p>
            <a:r>
              <a:rPr lang="ru-RU" sz="1400" b="1" dirty="0" smtClean="0">
                <a:solidFill>
                  <a:schemeClr val="bg1"/>
                </a:solidFill>
              </a:rPr>
              <a:t>Организация учета больных рассеянным склерозом на территории Самарской области и ведение областного сегмента Федерального регистра указанной категории больных.</a:t>
            </a:r>
          </a:p>
          <a:p>
            <a:r>
              <a:rPr lang="ru-RU" sz="1400" b="1" dirty="0" smtClean="0">
                <a:solidFill>
                  <a:schemeClr val="bg1"/>
                </a:solidFill>
              </a:rPr>
              <a:t>Создание и организация преемственной системы диагностической и лечебной помощи больным рассеянным склерозом на всех этапах (трехуровневая система оказания амбулаторной помощи, стационарная помощь) в медицинских организациях Самарской области.</a:t>
            </a:r>
          </a:p>
          <a:p>
            <a:r>
              <a:rPr lang="ru-RU" sz="1400" b="1" dirty="0" smtClean="0">
                <a:solidFill>
                  <a:schemeClr val="bg1"/>
                </a:solidFill>
              </a:rPr>
              <a:t>Участие в разработке руководящих и организационно-методических документов по вопросам организации и оказания специализированной лечебной, а также реабилитационной помощи больным, обучение и консультирование врачей других специальностей по внедрению в практику методов диагностики и лечения больных рассеянным склерозом.</a:t>
            </a:r>
          </a:p>
          <a:p>
            <a:r>
              <a:rPr lang="ru-RU" sz="1400" b="1" dirty="0" smtClean="0">
                <a:solidFill>
                  <a:schemeClr val="bg1"/>
                </a:solidFill>
              </a:rPr>
              <a:t>Изучение и внедрение в практику новых методов диагностики, лечения рассеянного склероза, проведение апробации новых методов терапии больных рассеянным склерозом.</a:t>
            </a:r>
          </a:p>
          <a:p>
            <a:r>
              <a:rPr lang="ru-RU" sz="1400" b="1" dirty="0" smtClean="0">
                <a:solidFill>
                  <a:schemeClr val="bg1"/>
                </a:solidFill>
              </a:rPr>
              <a:t>Организация и проведение диспансерного наблюдения за больными рассеянным склерозом.</a:t>
            </a:r>
          </a:p>
          <a:p>
            <a:r>
              <a:rPr lang="ru-RU" sz="1400" b="1" dirty="0" smtClean="0">
                <a:solidFill>
                  <a:schemeClr val="bg1"/>
                </a:solidFill>
              </a:rPr>
              <a:t>Организация и проведение школ-семинаров для больных рассеянным склерозом и их родственников.</a:t>
            </a:r>
          </a:p>
          <a:p>
            <a:r>
              <a:rPr lang="ru-RU" sz="1400" b="1" dirty="0" smtClean="0">
                <a:solidFill>
                  <a:schemeClr val="bg1"/>
                </a:solidFill>
              </a:rPr>
              <a:t>Постоянное взаимодействие с врачами-неврологами медицинских учреждений Самарской области; контроль за эффективностью комплексного лечения больных рассеянным склерозом, проводимого в медицинских организациях, оказывающих первичную медико-санитарную помощь.</a:t>
            </a:r>
          </a:p>
          <a:p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85728"/>
            <a:ext cx="9905998" cy="114300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Регистр пациентов с рассеянным склерозом  </a:t>
            </a:r>
            <a:endParaRPr lang="ru-RU" sz="2800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66778" y="1714488"/>
          <a:ext cx="990600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14290"/>
            <a:ext cx="9905998" cy="128588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Распределение пациентов по возрасту</a:t>
            </a:r>
            <a:endParaRPr lang="ru-RU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1413" y="1285860"/>
          <a:ext cx="9906000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661</Words>
  <Application>Microsoft Office PowerPoint</Application>
  <PresentationFormat>Произвольный</PresentationFormat>
  <Paragraphs>72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Контур</vt:lpstr>
      <vt:lpstr>ОРГАНИЗАЦИЯ ПОМОЩИ ПАЦИЕНТАМ С РАССЕЯННЫМ СКЛЕРОЗОМ В УСЛОВИЯХ РЕГИОНАЛЬНОГО СПЕЦИАЛИЗИРОВАННОГО ЦЕНТРА</vt:lpstr>
      <vt:lpstr>Рассеянный склероз</vt:lpstr>
      <vt:lpstr>эпидемиология</vt:lpstr>
      <vt:lpstr>Этиология  рассеянный склероз – мультифакториальное заболевание</vt:lpstr>
      <vt:lpstr>Слайд 5</vt:lpstr>
      <vt:lpstr>Центр рассеянного склероза</vt:lpstr>
      <vt:lpstr>Цель и задачи Центра</vt:lpstr>
      <vt:lpstr>Регистр пациентов с рассеянным склерозом  </vt:lpstr>
      <vt:lpstr>Распределение пациентов по возрасту</vt:lpstr>
      <vt:lpstr>лечение</vt:lpstr>
      <vt:lpstr>Количество пациентов, получающих питрс  в  самарской  области</vt:lpstr>
      <vt:lpstr>Количество пациентов на питрс</vt:lpstr>
      <vt:lpstr>РАБОТА С ОБЩЕСТВЕННЫМИ ОРГАНИЗАЦИЯМИ</vt:lpstr>
      <vt:lpstr>ПЕРСПЕКТИВЫ РАЗВИТИЯ ЦЕНТРА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 рассеянного склероза самарской областной клинической больницы  им. В.д. середавина</dc:title>
  <dc:creator>Алексей Нилов</dc:creator>
  <cp:lastModifiedBy>Юля</cp:lastModifiedBy>
  <cp:revision>65</cp:revision>
  <dcterms:created xsi:type="dcterms:W3CDTF">2018-10-31T04:45:19Z</dcterms:created>
  <dcterms:modified xsi:type="dcterms:W3CDTF">2019-05-21T16:37:43Z</dcterms:modified>
</cp:coreProperties>
</file>