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8"/>
  </p:notesMasterIdLst>
  <p:sldIdLst>
    <p:sldId id="438" r:id="rId2"/>
    <p:sldId id="375" r:id="rId3"/>
    <p:sldId id="439" r:id="rId4"/>
    <p:sldId id="379" r:id="rId5"/>
    <p:sldId id="305" r:id="rId6"/>
    <p:sldId id="376" r:id="rId7"/>
    <p:sldId id="377" r:id="rId8"/>
    <p:sldId id="378" r:id="rId9"/>
    <p:sldId id="285" r:id="rId10"/>
    <p:sldId id="383" r:id="rId11"/>
    <p:sldId id="384" r:id="rId12"/>
    <p:sldId id="385" r:id="rId13"/>
    <p:sldId id="386" r:id="rId14"/>
    <p:sldId id="387" r:id="rId15"/>
    <p:sldId id="388" r:id="rId16"/>
    <p:sldId id="389" r:id="rId17"/>
    <p:sldId id="390" r:id="rId18"/>
    <p:sldId id="391" r:id="rId19"/>
    <p:sldId id="392" r:id="rId20"/>
    <p:sldId id="393" r:id="rId21"/>
    <p:sldId id="394" r:id="rId22"/>
    <p:sldId id="395" r:id="rId23"/>
    <p:sldId id="396" r:id="rId24"/>
    <p:sldId id="397" r:id="rId25"/>
    <p:sldId id="398" r:id="rId26"/>
    <p:sldId id="399" r:id="rId27"/>
    <p:sldId id="400" r:id="rId28"/>
    <p:sldId id="401" r:id="rId29"/>
    <p:sldId id="402" r:id="rId30"/>
    <p:sldId id="403" r:id="rId31"/>
    <p:sldId id="404" r:id="rId32"/>
    <p:sldId id="405" r:id="rId33"/>
    <p:sldId id="406" r:id="rId34"/>
    <p:sldId id="407" r:id="rId35"/>
    <p:sldId id="436" r:id="rId36"/>
    <p:sldId id="437" r:id="rId37"/>
    <p:sldId id="308" r:id="rId38"/>
    <p:sldId id="410" r:id="rId39"/>
    <p:sldId id="411" r:id="rId40"/>
    <p:sldId id="412" r:id="rId41"/>
    <p:sldId id="413" r:id="rId42"/>
    <p:sldId id="414" r:id="rId43"/>
    <p:sldId id="415" r:id="rId44"/>
    <p:sldId id="416" r:id="rId45"/>
    <p:sldId id="417" r:id="rId46"/>
    <p:sldId id="418" r:id="rId47"/>
    <p:sldId id="419" r:id="rId48"/>
    <p:sldId id="420" r:id="rId49"/>
    <p:sldId id="421" r:id="rId50"/>
    <p:sldId id="422" r:id="rId51"/>
    <p:sldId id="423" r:id="rId52"/>
    <p:sldId id="424" r:id="rId53"/>
    <p:sldId id="425" r:id="rId54"/>
    <p:sldId id="426" r:id="rId55"/>
    <p:sldId id="427" r:id="rId56"/>
    <p:sldId id="428" r:id="rId57"/>
    <p:sldId id="429" r:id="rId58"/>
    <p:sldId id="430" r:id="rId59"/>
    <p:sldId id="431" r:id="rId60"/>
    <p:sldId id="432" r:id="rId61"/>
    <p:sldId id="433" r:id="rId62"/>
    <p:sldId id="434" r:id="rId63"/>
    <p:sldId id="435" r:id="rId64"/>
    <p:sldId id="380" r:id="rId65"/>
    <p:sldId id="381" r:id="rId66"/>
    <p:sldId id="382" r:id="rId6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348C"/>
    <a:srgbClr val="007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405"/>
  </p:normalViewPr>
  <p:slideViewPr>
    <p:cSldViewPr snapToGrid="0" showGuides="1">
      <p:cViewPr varScale="1">
        <p:scale>
          <a:sx n="79" d="100"/>
          <a:sy n="79" d="100"/>
        </p:scale>
        <p:origin x="-710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EE9786-65CB-4CD9-80BE-CD3002247A19}" type="doc">
      <dgm:prSet loTypeId="urn:microsoft.com/office/officeart/2005/8/layout/radial1" loCatId="cycle" qsTypeId="urn:microsoft.com/office/officeart/2005/8/quickstyle/simple1#1" qsCatId="simple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D23356EE-1787-4C4B-89DF-1FB5408AB2EA}">
      <dgm:prSet phldrT="[Текст]"/>
      <dgm:spPr bwMode="auto"/>
      <dgm:t>
        <a:bodyPr/>
        <a:lstStyle/>
        <a:p>
          <a:pPr>
            <a:defRPr/>
          </a:pPr>
          <a:r>
            <a:rPr lang="ru-RU"/>
            <a:t>Пациент </a:t>
          </a:r>
        </a:p>
      </dgm:t>
    </dgm:pt>
    <dgm:pt modelId="{19610749-E230-4C4C-B701-356B7CA6622E}" type="parTrans" cxnId="{FBDA049E-B4DE-4ECA-8956-312E9E6F66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87B1F5D-0C51-4091-B555-41FB57026AC3}" type="sibTrans" cxnId="{FBDA049E-B4DE-4ECA-8956-312E9E6F66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D1143CF-1E38-473C-AFE7-889EADCD9507}">
      <dgm:prSet phldrT="[Текст]" custT="1"/>
      <dgm:spPr bwMode="auto"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>
            <a:defRPr/>
          </a:pPr>
          <a:r>
            <a:rPr lang="ru-RU" sz="1400" dirty="0"/>
            <a:t>Семья и ближайшее окружение</a:t>
          </a:r>
        </a:p>
      </dgm:t>
    </dgm:pt>
    <dgm:pt modelId="{F8AA5547-77FE-4DEF-918B-E69870F01008}" type="parTrans" cxnId="{8E6D0A3F-1671-4E90-9B54-5EECDC935CB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4D4BCCD9-31DF-4C70-99A8-F22B928B4F92}" type="sibTrans" cxnId="{8E6D0A3F-1671-4E90-9B54-5EECDC935CB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B36370D-8F34-4818-90CB-36976EC43219}">
      <dgm:prSet phldrT="[Текст]"/>
      <dgm:spPr bwMode="auto"/>
      <dgm:t>
        <a:bodyPr/>
        <a:lstStyle/>
        <a:p>
          <a:pPr>
            <a:defRPr/>
          </a:pPr>
          <a:endParaRPr lang="ru-RU"/>
        </a:p>
      </dgm:t>
    </dgm:pt>
    <dgm:pt modelId="{3C5199CA-E04B-43E9-9CE7-B80AD20C9D85}" type="parTrans" cxnId="{8C217E2A-AD7F-4EC0-8DDB-4209A1B185B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B710486-445D-46C9-9982-F2CE9DFA0982}" type="sibTrans" cxnId="{8C217E2A-AD7F-4EC0-8DDB-4209A1B185B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05ED6718-6385-4D1A-B6AA-15BF6BFE6F50}">
      <dgm:prSet phldrT="" custT="1"/>
      <dgm:spPr bwMode="auto"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>
            <a:defRPr/>
          </a:pPr>
          <a:r>
            <a:rPr lang="ru-RU" sz="1400"/>
            <a:t>НКО</a:t>
          </a:r>
        </a:p>
      </dgm:t>
    </dgm:pt>
    <dgm:pt modelId="{9AB3099B-DB64-419B-8583-6CEC4EA2DFED}" type="parTrans" cxnId="{F107DDB1-9E3E-4DFB-B840-01CD8686A2AE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FF91FDC-1201-41B1-A36F-91855858491F}" type="sibTrans" cxnId="{F107DDB1-9E3E-4DFB-B840-01CD8686A2AE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471D0E9-E272-4C86-9514-0594B2C6E8AF}">
      <dgm:prSet phldrT="" custT="1"/>
      <dgm:spPr bwMode="auto"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>
            <a:defRPr/>
          </a:pPr>
          <a:r>
            <a:rPr lang="ru-RU" sz="1200"/>
            <a:t>Система здравоохранения (Страховые СМО )</a:t>
          </a:r>
        </a:p>
      </dgm:t>
    </dgm:pt>
    <dgm:pt modelId="{BCD64274-6F4D-41B9-8C32-B37393D00590}" type="parTrans" cxnId="{BEB618E1-061F-4D87-8CC0-069C7CB505D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69F9FA8-A3B0-4B41-9409-73B0588D7853}" type="sibTrans" cxnId="{BEB618E1-061F-4D87-8CC0-069C7CB505D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5FF19C2-C834-4143-A4AA-05EC07DD7316}">
      <dgm:prSet phldrT="" custT="1"/>
      <dgm:spPr bwMode="auto"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>
            <a:defRPr/>
          </a:pPr>
          <a:r>
            <a:rPr lang="ru-RU" sz="1400"/>
            <a:t>Врач</a:t>
          </a:r>
        </a:p>
      </dgm:t>
    </dgm:pt>
    <dgm:pt modelId="{04FC423C-6DEB-400F-A0EE-8423FDC8E700}" type="parTrans" cxnId="{E1012A50-82BE-408E-AA77-214B4135523E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EACCA7DB-E50F-45A0-9781-5E85B0CCE126}" type="sibTrans" cxnId="{E1012A50-82BE-408E-AA77-214B4135523E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55CBCEA-E856-456D-A245-F32CE3C8C03C}">
      <dgm:prSet phldrT="" custT="1"/>
      <dgm:spPr bwMode="auto"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>
            <a:defRPr/>
          </a:pPr>
          <a:r>
            <a:rPr lang="ru-RU" sz="1400"/>
            <a:t>Работо-датель </a:t>
          </a:r>
        </a:p>
      </dgm:t>
    </dgm:pt>
    <dgm:pt modelId="{EA3CBFC5-2AA9-4542-A68C-4EC5C7D924D0}" type="parTrans" cxnId="{84D11369-18C9-4D6C-A643-E393AEABC75A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6BF6CAF-25E3-4048-8067-E79CD3407B86}" type="sibTrans" cxnId="{84D11369-18C9-4D6C-A643-E393AEABC75A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8302A1B7-82BD-40D8-8332-C21DFB22096B}">
      <dgm:prSet phldrT="" custT="1"/>
      <dgm:spPr bwMode="auto"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>
            <a:defRPr/>
          </a:pPr>
          <a:r>
            <a:rPr lang="ru-RU" sz="1400"/>
            <a:t>Социаль-ные учрежде-ния</a:t>
          </a:r>
        </a:p>
      </dgm:t>
    </dgm:pt>
    <dgm:pt modelId="{65F10A4C-69F7-4328-8184-874403151C25}" type="parTrans" cxnId="{04BCDB46-311C-42DA-B9B6-C4761D2180F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8E44CBC1-E960-4E60-85CD-9367706912B2}" type="sibTrans" cxnId="{04BCDB46-311C-42DA-B9B6-C4761D2180F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E6B9E1D-9AB0-482C-9270-FA1AA540AABD}" type="pres">
      <dgm:prSet presAssocID="{A0EE9786-65CB-4CD9-80BE-CD3002247A19}" presName="cycle" presStyleCnt="0">
        <dgm:presLayoutVars>
          <dgm:chMax val="1"/>
          <dgm:dir/>
          <dgm:animLvl val="ctr"/>
          <dgm:resizeHandles val="exact"/>
        </dgm:presLayoutVars>
      </dgm:prSet>
      <dgm:spPr bwMode="auto"/>
      <dgm:t>
        <a:bodyPr/>
        <a:lstStyle/>
        <a:p>
          <a:endParaRPr lang="ru-RU"/>
        </a:p>
      </dgm:t>
    </dgm:pt>
    <dgm:pt modelId="{32C4C117-90E6-44FF-8F34-232C0EC71B1E}" type="pres">
      <dgm:prSet presAssocID="{D23356EE-1787-4C4B-89DF-1FB5408AB2EA}" presName="centerShape" presStyleLbl="node0" presStyleIdx="0" presStyleCnt="1"/>
      <dgm:spPr bwMode="auto"/>
      <dgm:t>
        <a:bodyPr/>
        <a:lstStyle/>
        <a:p>
          <a:endParaRPr lang="ru-RU"/>
        </a:p>
      </dgm:t>
    </dgm:pt>
    <dgm:pt modelId="{7B80E950-EA67-4ABC-80B8-B5A3948C9AD4}" type="pres">
      <dgm:prSet presAssocID="{F8AA5547-77FE-4DEF-918B-E69870F01008}" presName="Name9" presStyleLbl="parChTrans1D2" presStyleIdx="0" presStyleCnt="6"/>
      <dgm:spPr bwMode="auto"/>
      <dgm:t>
        <a:bodyPr/>
        <a:lstStyle/>
        <a:p>
          <a:endParaRPr lang="ru-RU"/>
        </a:p>
      </dgm:t>
    </dgm:pt>
    <dgm:pt modelId="{F47122BC-3E27-4824-8070-8E5ABEBC591B}" type="pres">
      <dgm:prSet presAssocID="{F8AA5547-77FE-4DEF-918B-E69870F01008}" presName="connTx" presStyleLbl="parChTrans1D2" presStyleIdx="0" presStyleCnt="6"/>
      <dgm:spPr bwMode="auto"/>
      <dgm:t>
        <a:bodyPr/>
        <a:lstStyle/>
        <a:p>
          <a:endParaRPr lang="ru-RU"/>
        </a:p>
      </dgm:t>
    </dgm:pt>
    <dgm:pt modelId="{2E323963-E230-4695-AA6E-6A72360A1458}" type="pres">
      <dgm:prSet presAssocID="{2D1143CF-1E38-473C-AFE7-889EADCD9507}" presName="node" presStyleLbl="node1" presStyleIdx="0" presStyleCnt="6">
        <dgm:presLayoutVars>
          <dgm:bulletEnabled val="1"/>
        </dgm:presLayoutVars>
      </dgm:prSet>
      <dgm:spPr bwMode="auto"/>
      <dgm:t>
        <a:bodyPr/>
        <a:lstStyle/>
        <a:p>
          <a:endParaRPr lang="ru-RU"/>
        </a:p>
      </dgm:t>
    </dgm:pt>
    <dgm:pt modelId="{853D5CD3-9C2A-4874-9C7F-6583086C920E}" type="pres">
      <dgm:prSet presAssocID="{9AB3099B-DB64-419B-8583-6CEC4EA2DFED}" presName="Name9" presStyleLbl="parChTrans1D2" presStyleIdx="1" presStyleCnt="6"/>
      <dgm:spPr bwMode="auto"/>
      <dgm:t>
        <a:bodyPr/>
        <a:lstStyle/>
        <a:p>
          <a:endParaRPr lang="ru-RU"/>
        </a:p>
      </dgm:t>
    </dgm:pt>
    <dgm:pt modelId="{67D58CCF-FBC8-4263-AF9D-1C31DD82A12F}" type="pres">
      <dgm:prSet presAssocID="{9AB3099B-DB64-419B-8583-6CEC4EA2DFED}" presName="connTx" presStyleLbl="parChTrans1D2" presStyleIdx="1" presStyleCnt="6"/>
      <dgm:spPr bwMode="auto"/>
      <dgm:t>
        <a:bodyPr/>
        <a:lstStyle/>
        <a:p>
          <a:endParaRPr lang="ru-RU"/>
        </a:p>
      </dgm:t>
    </dgm:pt>
    <dgm:pt modelId="{46710755-7F9C-421C-80E1-92D9A98F400E}" type="pres">
      <dgm:prSet presAssocID="{05ED6718-6385-4D1A-B6AA-15BF6BFE6F50}" presName="node" presStyleLbl="node1" presStyleIdx="1" presStyleCnt="6">
        <dgm:presLayoutVars>
          <dgm:bulletEnabled val="1"/>
        </dgm:presLayoutVars>
      </dgm:prSet>
      <dgm:spPr bwMode="auto"/>
      <dgm:t>
        <a:bodyPr/>
        <a:lstStyle/>
        <a:p>
          <a:endParaRPr lang="ru-RU"/>
        </a:p>
      </dgm:t>
    </dgm:pt>
    <dgm:pt modelId="{D341512E-1256-4A88-BDD2-266029B9B96C}" type="pres">
      <dgm:prSet presAssocID="{BCD64274-6F4D-41B9-8C32-B37393D00590}" presName="Name9" presStyleLbl="parChTrans1D2" presStyleIdx="2" presStyleCnt="6"/>
      <dgm:spPr bwMode="auto"/>
      <dgm:t>
        <a:bodyPr/>
        <a:lstStyle/>
        <a:p>
          <a:endParaRPr lang="ru-RU"/>
        </a:p>
      </dgm:t>
    </dgm:pt>
    <dgm:pt modelId="{76F6A731-B8BC-45F4-9DE5-E435A3EC12AC}" type="pres">
      <dgm:prSet presAssocID="{BCD64274-6F4D-41B9-8C32-B37393D00590}" presName="connTx" presStyleLbl="parChTrans1D2" presStyleIdx="2" presStyleCnt="6"/>
      <dgm:spPr bwMode="auto"/>
      <dgm:t>
        <a:bodyPr/>
        <a:lstStyle/>
        <a:p>
          <a:endParaRPr lang="ru-RU"/>
        </a:p>
      </dgm:t>
    </dgm:pt>
    <dgm:pt modelId="{EE27B84C-0B7D-4182-A673-7472978C3255}" type="pres">
      <dgm:prSet presAssocID="{5471D0E9-E272-4C86-9514-0594B2C6E8AF}" presName="node" presStyleLbl="node1" presStyleIdx="2" presStyleCnt="6">
        <dgm:presLayoutVars>
          <dgm:bulletEnabled val="1"/>
        </dgm:presLayoutVars>
      </dgm:prSet>
      <dgm:spPr bwMode="auto"/>
      <dgm:t>
        <a:bodyPr/>
        <a:lstStyle/>
        <a:p>
          <a:endParaRPr lang="ru-RU"/>
        </a:p>
      </dgm:t>
    </dgm:pt>
    <dgm:pt modelId="{996F923E-8B2F-4B5A-9B3D-37D69CE9A7D2}" type="pres">
      <dgm:prSet presAssocID="{04FC423C-6DEB-400F-A0EE-8423FDC8E700}" presName="Name9" presStyleLbl="parChTrans1D2" presStyleIdx="3" presStyleCnt="6"/>
      <dgm:spPr bwMode="auto"/>
      <dgm:t>
        <a:bodyPr/>
        <a:lstStyle/>
        <a:p>
          <a:endParaRPr lang="ru-RU"/>
        </a:p>
      </dgm:t>
    </dgm:pt>
    <dgm:pt modelId="{03358C6D-885F-4216-A30E-6C3E04CB9933}" type="pres">
      <dgm:prSet presAssocID="{04FC423C-6DEB-400F-A0EE-8423FDC8E700}" presName="connTx" presStyleLbl="parChTrans1D2" presStyleIdx="3" presStyleCnt="6"/>
      <dgm:spPr bwMode="auto"/>
      <dgm:t>
        <a:bodyPr/>
        <a:lstStyle/>
        <a:p>
          <a:endParaRPr lang="ru-RU"/>
        </a:p>
      </dgm:t>
    </dgm:pt>
    <dgm:pt modelId="{BD3074DB-1E6A-4E76-AF41-B43D4D28597E}" type="pres">
      <dgm:prSet presAssocID="{B5FF19C2-C834-4143-A4AA-05EC07DD7316}" presName="node" presStyleLbl="node1" presStyleIdx="3" presStyleCnt="6">
        <dgm:presLayoutVars>
          <dgm:bulletEnabled val="1"/>
        </dgm:presLayoutVars>
      </dgm:prSet>
      <dgm:spPr bwMode="auto"/>
      <dgm:t>
        <a:bodyPr/>
        <a:lstStyle/>
        <a:p>
          <a:endParaRPr lang="ru-RU"/>
        </a:p>
      </dgm:t>
    </dgm:pt>
    <dgm:pt modelId="{886BBB07-5FC5-48DD-A7DD-41C56B554D07}" type="pres">
      <dgm:prSet presAssocID="{EA3CBFC5-2AA9-4542-A68C-4EC5C7D924D0}" presName="Name9" presStyleLbl="parChTrans1D2" presStyleIdx="4" presStyleCnt="6"/>
      <dgm:spPr bwMode="auto"/>
      <dgm:t>
        <a:bodyPr/>
        <a:lstStyle/>
        <a:p>
          <a:endParaRPr lang="ru-RU"/>
        </a:p>
      </dgm:t>
    </dgm:pt>
    <dgm:pt modelId="{D3F2EDF9-49EC-47BF-837D-D382A406028F}" type="pres">
      <dgm:prSet presAssocID="{EA3CBFC5-2AA9-4542-A68C-4EC5C7D924D0}" presName="connTx" presStyleLbl="parChTrans1D2" presStyleIdx="4" presStyleCnt="6"/>
      <dgm:spPr bwMode="auto"/>
      <dgm:t>
        <a:bodyPr/>
        <a:lstStyle/>
        <a:p>
          <a:endParaRPr lang="ru-RU"/>
        </a:p>
      </dgm:t>
    </dgm:pt>
    <dgm:pt modelId="{7F6F3DB8-5A23-4A48-8AF1-BD246C70B11F}" type="pres">
      <dgm:prSet presAssocID="{A55CBCEA-E856-456D-A245-F32CE3C8C03C}" presName="node" presStyleLbl="node1" presStyleIdx="4" presStyleCnt="6">
        <dgm:presLayoutVars>
          <dgm:bulletEnabled val="1"/>
        </dgm:presLayoutVars>
      </dgm:prSet>
      <dgm:spPr bwMode="auto"/>
      <dgm:t>
        <a:bodyPr/>
        <a:lstStyle/>
        <a:p>
          <a:endParaRPr lang="ru-RU"/>
        </a:p>
      </dgm:t>
    </dgm:pt>
    <dgm:pt modelId="{AF123544-B280-4D4A-97B0-8BFE4DD77BAE}" type="pres">
      <dgm:prSet presAssocID="{65F10A4C-69F7-4328-8184-874403151C25}" presName="Name9" presStyleLbl="parChTrans1D2" presStyleIdx="5" presStyleCnt="6"/>
      <dgm:spPr bwMode="auto"/>
      <dgm:t>
        <a:bodyPr/>
        <a:lstStyle/>
        <a:p>
          <a:endParaRPr lang="ru-RU"/>
        </a:p>
      </dgm:t>
    </dgm:pt>
    <dgm:pt modelId="{A95970A0-546A-40E6-A412-B806EB9A89FF}" type="pres">
      <dgm:prSet presAssocID="{65F10A4C-69F7-4328-8184-874403151C25}" presName="connTx" presStyleLbl="parChTrans1D2" presStyleIdx="5" presStyleCnt="6"/>
      <dgm:spPr bwMode="auto"/>
      <dgm:t>
        <a:bodyPr/>
        <a:lstStyle/>
        <a:p>
          <a:endParaRPr lang="ru-RU"/>
        </a:p>
      </dgm:t>
    </dgm:pt>
    <dgm:pt modelId="{59DA6CAC-0B00-4081-80EB-D931AFC92D68}" type="pres">
      <dgm:prSet presAssocID="{8302A1B7-82BD-40D8-8332-C21DFB22096B}" presName="node" presStyleLbl="node1" presStyleIdx="5" presStyleCnt="6">
        <dgm:presLayoutVars>
          <dgm:bulletEnabled val="1"/>
        </dgm:presLayoutVars>
      </dgm:prSet>
      <dgm:spPr bwMode="auto"/>
      <dgm:t>
        <a:bodyPr/>
        <a:lstStyle/>
        <a:p>
          <a:endParaRPr lang="ru-RU"/>
        </a:p>
      </dgm:t>
    </dgm:pt>
  </dgm:ptLst>
  <dgm:cxnLst>
    <dgm:cxn modelId="{7E5658DF-1806-44DA-BFA9-9F33E590CEA7}" type="presOf" srcId="{BCD64274-6F4D-41B9-8C32-B37393D00590}" destId="{76F6A731-B8BC-45F4-9DE5-E435A3EC12AC}" srcOrd="1" destOrd="0" presId="urn:microsoft.com/office/officeart/2005/8/layout/radial1"/>
    <dgm:cxn modelId="{289E76E6-F1E5-4653-89D0-759424216BD4}" type="presOf" srcId="{5471D0E9-E272-4C86-9514-0594B2C6E8AF}" destId="{EE27B84C-0B7D-4182-A673-7472978C3255}" srcOrd="0" destOrd="0" presId="urn:microsoft.com/office/officeart/2005/8/layout/radial1"/>
    <dgm:cxn modelId="{0FD8640D-B689-4F49-8AC0-9C4B80AEF642}" type="presOf" srcId="{B5FF19C2-C834-4143-A4AA-05EC07DD7316}" destId="{BD3074DB-1E6A-4E76-AF41-B43D4D28597E}" srcOrd="0" destOrd="0" presId="urn:microsoft.com/office/officeart/2005/8/layout/radial1"/>
    <dgm:cxn modelId="{CACFE3CF-7451-46F0-BBAA-8892656CD6F7}" type="presOf" srcId="{65F10A4C-69F7-4328-8184-874403151C25}" destId="{A95970A0-546A-40E6-A412-B806EB9A89FF}" srcOrd="1" destOrd="0" presId="urn:microsoft.com/office/officeart/2005/8/layout/radial1"/>
    <dgm:cxn modelId="{335737FD-5ADF-4C5E-8943-46A7C05E4A8A}" type="presOf" srcId="{65F10A4C-69F7-4328-8184-874403151C25}" destId="{AF123544-B280-4D4A-97B0-8BFE4DD77BAE}" srcOrd="0" destOrd="0" presId="urn:microsoft.com/office/officeart/2005/8/layout/radial1"/>
    <dgm:cxn modelId="{24803C06-F384-40F1-A6DF-66242E450DC7}" type="presOf" srcId="{F8AA5547-77FE-4DEF-918B-E69870F01008}" destId="{F47122BC-3E27-4824-8070-8E5ABEBC591B}" srcOrd="1" destOrd="0" presId="urn:microsoft.com/office/officeart/2005/8/layout/radial1"/>
    <dgm:cxn modelId="{8A7D6439-50A5-438A-8473-B95BDAB6D468}" type="presOf" srcId="{A55CBCEA-E856-456D-A245-F32CE3C8C03C}" destId="{7F6F3DB8-5A23-4A48-8AF1-BD246C70B11F}" srcOrd="0" destOrd="0" presId="urn:microsoft.com/office/officeart/2005/8/layout/radial1"/>
    <dgm:cxn modelId="{7EB31554-F9A4-46EC-875D-B5437029123C}" type="presOf" srcId="{EA3CBFC5-2AA9-4542-A68C-4EC5C7D924D0}" destId="{886BBB07-5FC5-48DD-A7DD-41C56B554D07}" srcOrd="0" destOrd="0" presId="urn:microsoft.com/office/officeart/2005/8/layout/radial1"/>
    <dgm:cxn modelId="{E1012A50-82BE-408E-AA77-214B4135523E}" srcId="{D23356EE-1787-4C4B-89DF-1FB5408AB2EA}" destId="{B5FF19C2-C834-4143-A4AA-05EC07DD7316}" srcOrd="3" destOrd="0" parTransId="{04FC423C-6DEB-400F-A0EE-8423FDC8E700}" sibTransId="{EACCA7DB-E50F-45A0-9781-5E85B0CCE126}"/>
    <dgm:cxn modelId="{08C9888F-24B5-40DB-9C73-E5EC7B697B30}" type="presOf" srcId="{9AB3099B-DB64-419B-8583-6CEC4EA2DFED}" destId="{67D58CCF-FBC8-4263-AF9D-1C31DD82A12F}" srcOrd="1" destOrd="0" presId="urn:microsoft.com/office/officeart/2005/8/layout/radial1"/>
    <dgm:cxn modelId="{C7FCEA6D-8234-448C-98F7-4294623826B1}" type="presOf" srcId="{BCD64274-6F4D-41B9-8C32-B37393D00590}" destId="{D341512E-1256-4A88-BDD2-266029B9B96C}" srcOrd="0" destOrd="0" presId="urn:microsoft.com/office/officeart/2005/8/layout/radial1"/>
    <dgm:cxn modelId="{F107DDB1-9E3E-4DFB-B840-01CD8686A2AE}" srcId="{D23356EE-1787-4C4B-89DF-1FB5408AB2EA}" destId="{05ED6718-6385-4D1A-B6AA-15BF6BFE6F50}" srcOrd="1" destOrd="0" parTransId="{9AB3099B-DB64-419B-8583-6CEC4EA2DFED}" sibTransId="{AFF91FDC-1201-41B1-A36F-91855858491F}"/>
    <dgm:cxn modelId="{0A582939-A6C7-4F14-BEC2-95DAE678A22E}" type="presOf" srcId="{A0EE9786-65CB-4CD9-80BE-CD3002247A19}" destId="{CE6B9E1D-9AB0-482C-9270-FA1AA540AABD}" srcOrd="0" destOrd="0" presId="urn:microsoft.com/office/officeart/2005/8/layout/radial1"/>
    <dgm:cxn modelId="{FDD352A2-C4E0-49E8-8747-FD6D3CACD921}" type="presOf" srcId="{F8AA5547-77FE-4DEF-918B-E69870F01008}" destId="{7B80E950-EA67-4ABC-80B8-B5A3948C9AD4}" srcOrd="0" destOrd="0" presId="urn:microsoft.com/office/officeart/2005/8/layout/radial1"/>
    <dgm:cxn modelId="{8E6D0A3F-1671-4E90-9B54-5EECDC935CBD}" srcId="{D23356EE-1787-4C4B-89DF-1FB5408AB2EA}" destId="{2D1143CF-1E38-473C-AFE7-889EADCD9507}" srcOrd="0" destOrd="0" parTransId="{F8AA5547-77FE-4DEF-918B-E69870F01008}" sibTransId="{4D4BCCD9-31DF-4C70-99A8-F22B928B4F92}"/>
    <dgm:cxn modelId="{C29CC3F2-A94E-4D6F-97EB-7CED4AC5B80D}" type="presOf" srcId="{D23356EE-1787-4C4B-89DF-1FB5408AB2EA}" destId="{32C4C117-90E6-44FF-8F34-232C0EC71B1E}" srcOrd="0" destOrd="0" presId="urn:microsoft.com/office/officeart/2005/8/layout/radial1"/>
    <dgm:cxn modelId="{BEB618E1-061F-4D87-8CC0-069C7CB505DB}" srcId="{D23356EE-1787-4C4B-89DF-1FB5408AB2EA}" destId="{5471D0E9-E272-4C86-9514-0594B2C6E8AF}" srcOrd="2" destOrd="0" parTransId="{BCD64274-6F4D-41B9-8C32-B37393D00590}" sibTransId="{269F9FA8-A3B0-4B41-9409-73B0588D7853}"/>
    <dgm:cxn modelId="{764E2FF7-973F-4FE3-9628-5667AF844A35}" type="presOf" srcId="{8302A1B7-82BD-40D8-8332-C21DFB22096B}" destId="{59DA6CAC-0B00-4081-80EB-D931AFC92D68}" srcOrd="0" destOrd="0" presId="urn:microsoft.com/office/officeart/2005/8/layout/radial1"/>
    <dgm:cxn modelId="{B2213DCD-03FE-4C3E-8713-A7FE5C46CC9F}" type="presOf" srcId="{2D1143CF-1E38-473C-AFE7-889EADCD9507}" destId="{2E323963-E230-4695-AA6E-6A72360A1458}" srcOrd="0" destOrd="0" presId="urn:microsoft.com/office/officeart/2005/8/layout/radial1"/>
    <dgm:cxn modelId="{84D11369-18C9-4D6C-A643-E393AEABC75A}" srcId="{D23356EE-1787-4C4B-89DF-1FB5408AB2EA}" destId="{A55CBCEA-E856-456D-A245-F32CE3C8C03C}" srcOrd="4" destOrd="0" parTransId="{EA3CBFC5-2AA9-4542-A68C-4EC5C7D924D0}" sibTransId="{B6BF6CAF-25E3-4048-8067-E79CD3407B86}"/>
    <dgm:cxn modelId="{8C217E2A-AD7F-4EC0-8DDB-4209A1B185B3}" srcId="{A0EE9786-65CB-4CD9-80BE-CD3002247A19}" destId="{2B36370D-8F34-4818-90CB-36976EC43219}" srcOrd="1" destOrd="0" parTransId="{3C5199CA-E04B-43E9-9CE7-B80AD20C9D85}" sibTransId="{9B710486-445D-46C9-9982-F2CE9DFA0982}"/>
    <dgm:cxn modelId="{9AD45FB1-7DD7-4128-A7E8-875D89FF6C43}" type="presOf" srcId="{04FC423C-6DEB-400F-A0EE-8423FDC8E700}" destId="{996F923E-8B2F-4B5A-9B3D-37D69CE9A7D2}" srcOrd="0" destOrd="0" presId="urn:microsoft.com/office/officeart/2005/8/layout/radial1"/>
    <dgm:cxn modelId="{04BCDB46-311C-42DA-B9B6-C4761D2180FC}" srcId="{D23356EE-1787-4C4B-89DF-1FB5408AB2EA}" destId="{8302A1B7-82BD-40D8-8332-C21DFB22096B}" srcOrd="5" destOrd="0" parTransId="{65F10A4C-69F7-4328-8184-874403151C25}" sibTransId="{8E44CBC1-E960-4E60-85CD-9367706912B2}"/>
    <dgm:cxn modelId="{70515ED4-78D2-4D73-A974-7668D2D701DE}" type="presOf" srcId="{05ED6718-6385-4D1A-B6AA-15BF6BFE6F50}" destId="{46710755-7F9C-421C-80E1-92D9A98F400E}" srcOrd="0" destOrd="0" presId="urn:microsoft.com/office/officeart/2005/8/layout/radial1"/>
    <dgm:cxn modelId="{86C39D92-E73D-4C17-BB41-57C94EE7D0E1}" type="presOf" srcId="{9AB3099B-DB64-419B-8583-6CEC4EA2DFED}" destId="{853D5CD3-9C2A-4874-9C7F-6583086C920E}" srcOrd="0" destOrd="0" presId="urn:microsoft.com/office/officeart/2005/8/layout/radial1"/>
    <dgm:cxn modelId="{FBDA049E-B4DE-4ECA-8956-312E9E6F6601}" srcId="{A0EE9786-65CB-4CD9-80BE-CD3002247A19}" destId="{D23356EE-1787-4C4B-89DF-1FB5408AB2EA}" srcOrd="0" destOrd="0" parTransId="{19610749-E230-4C4C-B701-356B7CA6622E}" sibTransId="{D87B1F5D-0C51-4091-B555-41FB57026AC3}"/>
    <dgm:cxn modelId="{9CE99AA9-DC0F-4DCA-8916-F719F1C20414}" type="presOf" srcId="{04FC423C-6DEB-400F-A0EE-8423FDC8E700}" destId="{03358C6D-885F-4216-A30E-6C3E04CB9933}" srcOrd="1" destOrd="0" presId="urn:microsoft.com/office/officeart/2005/8/layout/radial1"/>
    <dgm:cxn modelId="{3745BDBE-63A5-43A3-8F8D-66268653E55C}" type="presOf" srcId="{EA3CBFC5-2AA9-4542-A68C-4EC5C7D924D0}" destId="{D3F2EDF9-49EC-47BF-837D-D382A406028F}" srcOrd="1" destOrd="0" presId="urn:microsoft.com/office/officeart/2005/8/layout/radial1"/>
    <dgm:cxn modelId="{CFFFBF82-C972-4E99-80FF-18C706462AB3}" type="presParOf" srcId="{CE6B9E1D-9AB0-482C-9270-FA1AA540AABD}" destId="{32C4C117-90E6-44FF-8F34-232C0EC71B1E}" srcOrd="0" destOrd="0" presId="urn:microsoft.com/office/officeart/2005/8/layout/radial1"/>
    <dgm:cxn modelId="{FF8650F5-E2E8-43BB-8028-BBCEAA9F1771}" type="presParOf" srcId="{CE6B9E1D-9AB0-482C-9270-FA1AA540AABD}" destId="{7B80E950-EA67-4ABC-80B8-B5A3948C9AD4}" srcOrd="1" destOrd="0" presId="urn:microsoft.com/office/officeart/2005/8/layout/radial1"/>
    <dgm:cxn modelId="{77D490D0-1939-4A99-974F-548A3598DEB0}" type="presParOf" srcId="{7B80E950-EA67-4ABC-80B8-B5A3948C9AD4}" destId="{F47122BC-3E27-4824-8070-8E5ABEBC591B}" srcOrd="0" destOrd="0" presId="urn:microsoft.com/office/officeart/2005/8/layout/radial1"/>
    <dgm:cxn modelId="{CA64805E-071E-46F5-8B2E-8F22B7932ECC}" type="presParOf" srcId="{CE6B9E1D-9AB0-482C-9270-FA1AA540AABD}" destId="{2E323963-E230-4695-AA6E-6A72360A1458}" srcOrd="2" destOrd="0" presId="urn:microsoft.com/office/officeart/2005/8/layout/radial1"/>
    <dgm:cxn modelId="{B90199CC-9B5C-4DF7-A831-C15312EE6FE8}" type="presParOf" srcId="{CE6B9E1D-9AB0-482C-9270-FA1AA540AABD}" destId="{853D5CD3-9C2A-4874-9C7F-6583086C920E}" srcOrd="3" destOrd="0" presId="urn:microsoft.com/office/officeart/2005/8/layout/radial1"/>
    <dgm:cxn modelId="{DA304B65-5ED8-43C7-807A-26B847ECA213}" type="presParOf" srcId="{853D5CD3-9C2A-4874-9C7F-6583086C920E}" destId="{67D58CCF-FBC8-4263-AF9D-1C31DD82A12F}" srcOrd="0" destOrd="0" presId="urn:microsoft.com/office/officeart/2005/8/layout/radial1"/>
    <dgm:cxn modelId="{A319893F-4E5C-4470-BE5C-8C9F9C34B425}" type="presParOf" srcId="{CE6B9E1D-9AB0-482C-9270-FA1AA540AABD}" destId="{46710755-7F9C-421C-80E1-92D9A98F400E}" srcOrd="4" destOrd="0" presId="urn:microsoft.com/office/officeart/2005/8/layout/radial1"/>
    <dgm:cxn modelId="{7A995E7F-E55D-458D-B64E-8C9B60512660}" type="presParOf" srcId="{CE6B9E1D-9AB0-482C-9270-FA1AA540AABD}" destId="{D341512E-1256-4A88-BDD2-266029B9B96C}" srcOrd="5" destOrd="0" presId="urn:microsoft.com/office/officeart/2005/8/layout/radial1"/>
    <dgm:cxn modelId="{2886C69B-9784-4F33-9824-89BD9566AAB7}" type="presParOf" srcId="{D341512E-1256-4A88-BDD2-266029B9B96C}" destId="{76F6A731-B8BC-45F4-9DE5-E435A3EC12AC}" srcOrd="0" destOrd="0" presId="urn:microsoft.com/office/officeart/2005/8/layout/radial1"/>
    <dgm:cxn modelId="{B19B54FD-8E1A-4191-B50C-E6577698B158}" type="presParOf" srcId="{CE6B9E1D-9AB0-482C-9270-FA1AA540AABD}" destId="{EE27B84C-0B7D-4182-A673-7472978C3255}" srcOrd="6" destOrd="0" presId="urn:microsoft.com/office/officeart/2005/8/layout/radial1"/>
    <dgm:cxn modelId="{856B6A54-5CA2-4E0B-8217-A281E78478D9}" type="presParOf" srcId="{CE6B9E1D-9AB0-482C-9270-FA1AA540AABD}" destId="{996F923E-8B2F-4B5A-9B3D-37D69CE9A7D2}" srcOrd="7" destOrd="0" presId="urn:microsoft.com/office/officeart/2005/8/layout/radial1"/>
    <dgm:cxn modelId="{91DAB65E-0D5E-408A-83C7-9C1ED52411FE}" type="presParOf" srcId="{996F923E-8B2F-4B5A-9B3D-37D69CE9A7D2}" destId="{03358C6D-885F-4216-A30E-6C3E04CB9933}" srcOrd="0" destOrd="0" presId="urn:microsoft.com/office/officeart/2005/8/layout/radial1"/>
    <dgm:cxn modelId="{F130505D-2473-4EB6-8893-B9F05DAB7242}" type="presParOf" srcId="{CE6B9E1D-9AB0-482C-9270-FA1AA540AABD}" destId="{BD3074DB-1E6A-4E76-AF41-B43D4D28597E}" srcOrd="8" destOrd="0" presId="urn:microsoft.com/office/officeart/2005/8/layout/radial1"/>
    <dgm:cxn modelId="{8B03D200-CAB1-4CD6-9491-13460608C801}" type="presParOf" srcId="{CE6B9E1D-9AB0-482C-9270-FA1AA540AABD}" destId="{886BBB07-5FC5-48DD-A7DD-41C56B554D07}" srcOrd="9" destOrd="0" presId="urn:microsoft.com/office/officeart/2005/8/layout/radial1"/>
    <dgm:cxn modelId="{221C0922-88D7-4A98-8274-857A061D6305}" type="presParOf" srcId="{886BBB07-5FC5-48DD-A7DD-41C56B554D07}" destId="{D3F2EDF9-49EC-47BF-837D-D382A406028F}" srcOrd="0" destOrd="0" presId="urn:microsoft.com/office/officeart/2005/8/layout/radial1"/>
    <dgm:cxn modelId="{F739E70F-4D14-4364-AF33-DE6403534583}" type="presParOf" srcId="{CE6B9E1D-9AB0-482C-9270-FA1AA540AABD}" destId="{7F6F3DB8-5A23-4A48-8AF1-BD246C70B11F}" srcOrd="10" destOrd="0" presId="urn:microsoft.com/office/officeart/2005/8/layout/radial1"/>
    <dgm:cxn modelId="{B38AA3E5-ABB1-4D0D-B90C-4A8900E15D5D}" type="presParOf" srcId="{CE6B9E1D-9AB0-482C-9270-FA1AA540AABD}" destId="{AF123544-B280-4D4A-97B0-8BFE4DD77BAE}" srcOrd="11" destOrd="0" presId="urn:microsoft.com/office/officeart/2005/8/layout/radial1"/>
    <dgm:cxn modelId="{27B9368D-1FC3-44F9-BC2E-2C22ABDD59B5}" type="presParOf" srcId="{AF123544-B280-4D4A-97B0-8BFE4DD77BAE}" destId="{A95970A0-546A-40E6-A412-B806EB9A89FF}" srcOrd="0" destOrd="0" presId="urn:microsoft.com/office/officeart/2005/8/layout/radial1"/>
    <dgm:cxn modelId="{39228C9B-C91B-4685-AB53-A18608316B4B}" type="presParOf" srcId="{CE6B9E1D-9AB0-482C-9270-FA1AA540AABD}" destId="{59DA6CAC-0B00-4081-80EB-D931AFC92D68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C4C117-90E6-44FF-8F34-232C0EC71B1E}">
      <dsp:nvSpPr>
        <dsp:cNvPr id="0" name=""/>
        <dsp:cNvSpPr/>
      </dsp:nvSpPr>
      <dsp:spPr bwMode="auto">
        <a:xfrm>
          <a:off x="2052077" y="1838196"/>
          <a:ext cx="1396364" cy="13963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r>
            <a:rPr lang="ru-RU" sz="2100" kern="1200"/>
            <a:t>Пациент </a:t>
          </a:r>
        </a:p>
      </dsp:txBody>
      <dsp:txXfrm>
        <a:off x="2256570" y="2042689"/>
        <a:ext cx="987378" cy="987378"/>
      </dsp:txXfrm>
    </dsp:sp>
    <dsp:sp modelId="{7B80E950-EA67-4ABC-80B8-B5A3948C9AD4}">
      <dsp:nvSpPr>
        <dsp:cNvPr id="0" name=""/>
        <dsp:cNvSpPr/>
      </dsp:nvSpPr>
      <dsp:spPr bwMode="auto">
        <a:xfrm rot="16200000">
          <a:off x="2539780" y="1604870"/>
          <a:ext cx="420958" cy="45694"/>
        </a:xfrm>
        <a:custGeom>
          <a:avLst/>
          <a:gdLst/>
          <a:ahLst/>
          <a:cxnLst/>
          <a:rect l="0" t="0" r="0" b="0"/>
          <a:pathLst>
            <a:path>
              <a:moveTo>
                <a:pt x="0" y="22847"/>
              </a:moveTo>
              <a:lnTo>
                <a:pt x="420958" y="228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endParaRPr lang="ru-RU" sz="500" kern="1200"/>
        </a:p>
      </dsp:txBody>
      <dsp:txXfrm>
        <a:off x="2739736" y="1617193"/>
        <a:ext cx="21047" cy="21047"/>
      </dsp:txXfrm>
    </dsp:sp>
    <dsp:sp modelId="{2E323963-E230-4695-AA6E-6A72360A1458}">
      <dsp:nvSpPr>
        <dsp:cNvPr id="0" name=""/>
        <dsp:cNvSpPr/>
      </dsp:nvSpPr>
      <dsp:spPr bwMode="auto">
        <a:xfrm>
          <a:off x="2052077" y="20874"/>
          <a:ext cx="1396364" cy="1396364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r>
            <a:rPr lang="ru-RU" sz="1400" kern="1200" dirty="0"/>
            <a:t>Семья и ближайшее окружение</a:t>
          </a:r>
        </a:p>
      </dsp:txBody>
      <dsp:txXfrm>
        <a:off x="2256570" y="225367"/>
        <a:ext cx="987378" cy="987378"/>
      </dsp:txXfrm>
    </dsp:sp>
    <dsp:sp modelId="{853D5CD3-9C2A-4874-9C7F-6583086C920E}">
      <dsp:nvSpPr>
        <dsp:cNvPr id="0" name=""/>
        <dsp:cNvSpPr/>
      </dsp:nvSpPr>
      <dsp:spPr bwMode="auto">
        <a:xfrm rot="19800000">
          <a:off x="3326704" y="2059200"/>
          <a:ext cx="420958" cy="45694"/>
        </a:xfrm>
        <a:custGeom>
          <a:avLst/>
          <a:gdLst/>
          <a:ahLst/>
          <a:cxnLst/>
          <a:rect l="0" t="0" r="0" b="0"/>
          <a:pathLst>
            <a:path>
              <a:moveTo>
                <a:pt x="0" y="22847"/>
              </a:moveTo>
              <a:lnTo>
                <a:pt x="420958" y="228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endParaRPr lang="ru-RU" sz="500" kern="1200"/>
        </a:p>
      </dsp:txBody>
      <dsp:txXfrm>
        <a:off x="3526659" y="2071524"/>
        <a:ext cx="21047" cy="21047"/>
      </dsp:txXfrm>
    </dsp:sp>
    <dsp:sp modelId="{46710755-7F9C-421C-80E1-92D9A98F400E}">
      <dsp:nvSpPr>
        <dsp:cNvPr id="0" name=""/>
        <dsp:cNvSpPr/>
      </dsp:nvSpPr>
      <dsp:spPr bwMode="auto">
        <a:xfrm>
          <a:off x="3625925" y="929535"/>
          <a:ext cx="1396364" cy="1396364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r>
            <a:rPr lang="ru-RU" sz="1400" kern="1200"/>
            <a:t>НКО</a:t>
          </a:r>
        </a:p>
      </dsp:txBody>
      <dsp:txXfrm>
        <a:off x="3830418" y="1134028"/>
        <a:ext cx="987378" cy="987378"/>
      </dsp:txXfrm>
    </dsp:sp>
    <dsp:sp modelId="{D341512E-1256-4A88-BDD2-266029B9B96C}">
      <dsp:nvSpPr>
        <dsp:cNvPr id="0" name=""/>
        <dsp:cNvSpPr/>
      </dsp:nvSpPr>
      <dsp:spPr bwMode="auto">
        <a:xfrm rot="1800000">
          <a:off x="3326704" y="2967862"/>
          <a:ext cx="420958" cy="45694"/>
        </a:xfrm>
        <a:custGeom>
          <a:avLst/>
          <a:gdLst/>
          <a:ahLst/>
          <a:cxnLst/>
          <a:rect l="0" t="0" r="0" b="0"/>
          <a:pathLst>
            <a:path>
              <a:moveTo>
                <a:pt x="0" y="22847"/>
              </a:moveTo>
              <a:lnTo>
                <a:pt x="420958" y="228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endParaRPr lang="ru-RU" sz="500" kern="1200"/>
        </a:p>
      </dsp:txBody>
      <dsp:txXfrm>
        <a:off x="3526659" y="2980185"/>
        <a:ext cx="21047" cy="21047"/>
      </dsp:txXfrm>
    </dsp:sp>
    <dsp:sp modelId="{EE27B84C-0B7D-4182-A673-7472978C3255}">
      <dsp:nvSpPr>
        <dsp:cNvPr id="0" name=""/>
        <dsp:cNvSpPr/>
      </dsp:nvSpPr>
      <dsp:spPr bwMode="auto">
        <a:xfrm>
          <a:off x="3625925" y="2746858"/>
          <a:ext cx="1396364" cy="1396364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r>
            <a:rPr lang="ru-RU" sz="1200" kern="1200"/>
            <a:t>Система здравоохранения (Страховые СМО )</a:t>
          </a:r>
        </a:p>
      </dsp:txBody>
      <dsp:txXfrm>
        <a:off x="3830418" y="2951351"/>
        <a:ext cx="987378" cy="987378"/>
      </dsp:txXfrm>
    </dsp:sp>
    <dsp:sp modelId="{996F923E-8B2F-4B5A-9B3D-37D69CE9A7D2}">
      <dsp:nvSpPr>
        <dsp:cNvPr id="0" name=""/>
        <dsp:cNvSpPr/>
      </dsp:nvSpPr>
      <dsp:spPr bwMode="auto">
        <a:xfrm rot="5400000">
          <a:off x="2539780" y="3422192"/>
          <a:ext cx="420958" cy="45694"/>
        </a:xfrm>
        <a:custGeom>
          <a:avLst/>
          <a:gdLst/>
          <a:ahLst/>
          <a:cxnLst/>
          <a:rect l="0" t="0" r="0" b="0"/>
          <a:pathLst>
            <a:path>
              <a:moveTo>
                <a:pt x="0" y="22847"/>
              </a:moveTo>
              <a:lnTo>
                <a:pt x="420958" y="228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endParaRPr lang="ru-RU" sz="500" kern="1200"/>
        </a:p>
      </dsp:txBody>
      <dsp:txXfrm>
        <a:off x="2739736" y="3434516"/>
        <a:ext cx="21047" cy="21047"/>
      </dsp:txXfrm>
    </dsp:sp>
    <dsp:sp modelId="{BD3074DB-1E6A-4E76-AF41-B43D4D28597E}">
      <dsp:nvSpPr>
        <dsp:cNvPr id="0" name=""/>
        <dsp:cNvSpPr/>
      </dsp:nvSpPr>
      <dsp:spPr bwMode="auto">
        <a:xfrm>
          <a:off x="2052077" y="3655519"/>
          <a:ext cx="1396364" cy="1396364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r>
            <a:rPr lang="ru-RU" sz="1400" kern="1200"/>
            <a:t>Врач</a:t>
          </a:r>
        </a:p>
      </dsp:txBody>
      <dsp:txXfrm>
        <a:off x="2256570" y="3860012"/>
        <a:ext cx="987378" cy="987378"/>
      </dsp:txXfrm>
    </dsp:sp>
    <dsp:sp modelId="{886BBB07-5FC5-48DD-A7DD-41C56B554D07}">
      <dsp:nvSpPr>
        <dsp:cNvPr id="0" name=""/>
        <dsp:cNvSpPr/>
      </dsp:nvSpPr>
      <dsp:spPr bwMode="auto">
        <a:xfrm rot="9000000">
          <a:off x="1752857" y="2967862"/>
          <a:ext cx="420958" cy="45694"/>
        </a:xfrm>
        <a:custGeom>
          <a:avLst/>
          <a:gdLst/>
          <a:ahLst/>
          <a:cxnLst/>
          <a:rect l="0" t="0" r="0" b="0"/>
          <a:pathLst>
            <a:path>
              <a:moveTo>
                <a:pt x="0" y="22847"/>
              </a:moveTo>
              <a:lnTo>
                <a:pt x="420958" y="228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endParaRPr lang="ru-RU" sz="500" kern="1200"/>
        </a:p>
      </dsp:txBody>
      <dsp:txXfrm rot="10800000">
        <a:off x="1952812" y="2980185"/>
        <a:ext cx="21047" cy="21047"/>
      </dsp:txXfrm>
    </dsp:sp>
    <dsp:sp modelId="{7F6F3DB8-5A23-4A48-8AF1-BD246C70B11F}">
      <dsp:nvSpPr>
        <dsp:cNvPr id="0" name=""/>
        <dsp:cNvSpPr/>
      </dsp:nvSpPr>
      <dsp:spPr bwMode="auto">
        <a:xfrm>
          <a:off x="478230" y="2746858"/>
          <a:ext cx="1396364" cy="1396364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r>
            <a:rPr lang="ru-RU" sz="1400" kern="1200"/>
            <a:t>Работо-датель </a:t>
          </a:r>
        </a:p>
      </dsp:txBody>
      <dsp:txXfrm>
        <a:off x="682723" y="2951351"/>
        <a:ext cx="987378" cy="987378"/>
      </dsp:txXfrm>
    </dsp:sp>
    <dsp:sp modelId="{AF123544-B280-4D4A-97B0-8BFE4DD77BAE}">
      <dsp:nvSpPr>
        <dsp:cNvPr id="0" name=""/>
        <dsp:cNvSpPr/>
      </dsp:nvSpPr>
      <dsp:spPr bwMode="auto">
        <a:xfrm rot="12600000">
          <a:off x="1752857" y="2059200"/>
          <a:ext cx="420958" cy="45694"/>
        </a:xfrm>
        <a:custGeom>
          <a:avLst/>
          <a:gdLst/>
          <a:ahLst/>
          <a:cxnLst/>
          <a:rect l="0" t="0" r="0" b="0"/>
          <a:pathLst>
            <a:path>
              <a:moveTo>
                <a:pt x="0" y="22847"/>
              </a:moveTo>
              <a:lnTo>
                <a:pt x="420958" y="228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endParaRPr lang="ru-RU" sz="500" kern="1200"/>
        </a:p>
      </dsp:txBody>
      <dsp:txXfrm rot="10800000">
        <a:off x="1952812" y="2071524"/>
        <a:ext cx="21047" cy="21047"/>
      </dsp:txXfrm>
    </dsp:sp>
    <dsp:sp modelId="{59DA6CAC-0B00-4081-80EB-D931AFC92D68}">
      <dsp:nvSpPr>
        <dsp:cNvPr id="0" name=""/>
        <dsp:cNvSpPr/>
      </dsp:nvSpPr>
      <dsp:spPr bwMode="auto">
        <a:xfrm>
          <a:off x="478230" y="929535"/>
          <a:ext cx="1396364" cy="1396364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defRPr/>
          </a:pPr>
          <a:r>
            <a:rPr lang="ru-RU" sz="1400" kern="1200"/>
            <a:t>Социаль-ные учрежде-ния</a:t>
          </a:r>
        </a:p>
      </dsp:txBody>
      <dsp:txXfrm>
        <a:off x="682723" y="1134028"/>
        <a:ext cx="987378" cy="9873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FFB24-E13D-274B-B8F1-9029190CD80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AB733-5352-CD4B-BA8A-9697F4384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723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1.xls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Microsoft_Excel_Chart2.xls"/><Relationship Id="rId4" Type="http://schemas.openxmlformats.org/officeDocument/2006/relationships/image" Target="../media/image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288679"/>
            <a:ext cx="9144000" cy="876092"/>
          </a:xfrm>
        </p:spPr>
        <p:txBody>
          <a:bodyPr anchor="b"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605890"/>
            <a:ext cx="9144000" cy="463066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EFFDE2E-2344-B5EA-B508-748671C0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6205538"/>
            <a:ext cx="2743200" cy="365125"/>
          </a:xfrm>
        </p:spPr>
        <p:txBody>
          <a:bodyPr/>
          <a:lstStyle>
            <a:lvl1pPr algn="ctr">
              <a:defRPr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3C327AB-F32F-1249-95D7-890724BF3159}" type="datetimeFigureOut">
              <a:rPr lang="ru-RU"/>
              <a:pPr>
                <a:defRPr/>
              </a:pPr>
              <a:t>09.04.2026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0816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ркированный список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529" y="1360292"/>
            <a:ext cx="11575093" cy="185889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13"/>
          </p:nvPr>
        </p:nvSpPr>
        <p:spPr>
          <a:xfrm>
            <a:off x="283401" y="3701442"/>
            <a:ext cx="11575093" cy="185889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579A710-2EC7-E067-6B3B-03137A4C56E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59D7C-B07B-074C-8D5F-177CAFAF44D1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A9AFC8B-E207-0D40-C7CB-EE730F0BA8C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9C6A414-1062-E7F9-147C-0A1E53D1719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AA774-D982-3E40-A870-2E4D37A113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76700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6">
            <a:extLst>
              <a:ext uri="{FF2B5EF4-FFF2-40B4-BE49-F238E27FC236}">
                <a16:creationId xmlns:a16="http://schemas.microsoft.com/office/drawing/2014/main" xmlns="" id="{2AF3DED8-A967-ED59-620C-AA26DDEEE84C}"/>
              </a:ext>
            </a:extLst>
          </p:cNvPr>
          <p:cNvGraphicFramePr>
            <a:graphicFrameLocks/>
          </p:cNvGraphicFramePr>
          <p:nvPr/>
        </p:nvGraphicFramePr>
        <p:xfrm>
          <a:off x="223838" y="1404938"/>
          <a:ext cx="6076950" cy="447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Диаграмма" r:id="rId3" imgW="6343650" imgH="4667250" progId="Excel.Chart.8">
                  <p:embed followColorScheme="full"/>
                </p:oleObj>
              </mc:Choice>
              <mc:Fallback>
                <p:oleObj name="Диаграмма" r:id="rId3" imgW="6343650" imgH="4667250" progId="Excel.Chart.8">
                  <p:embed followColorScheme="full"/>
                  <p:pic>
                    <p:nvPicPr>
                      <p:cNvPr id="10242" name="Диаграмма 6">
                        <a:extLst>
                          <a:ext uri="{FF2B5EF4-FFF2-40B4-BE49-F238E27FC236}">
                            <a16:creationId xmlns:a16="http://schemas.microsoft.com/office/drawing/2014/main" xmlns="" id="{B092ED69-33D3-542C-3039-14160F86B07B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1404938"/>
                        <a:ext cx="6076950" cy="447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Диаграмма 7">
            <a:extLst>
              <a:ext uri="{FF2B5EF4-FFF2-40B4-BE49-F238E27FC236}">
                <a16:creationId xmlns:a16="http://schemas.microsoft.com/office/drawing/2014/main" xmlns="" id="{7AC4B054-ACD2-FDF0-4423-5C0B0058C9BE}"/>
              </a:ext>
            </a:extLst>
          </p:cNvPr>
          <p:cNvGraphicFramePr>
            <a:graphicFrameLocks/>
          </p:cNvGraphicFramePr>
          <p:nvPr/>
        </p:nvGraphicFramePr>
        <p:xfrm>
          <a:off x="6935788" y="1490663"/>
          <a:ext cx="4945062" cy="454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Диаграмма" r:id="rId5" imgW="5156200" imgH="4743450" progId="Excel.Chart.8">
                  <p:embed followColorScheme="full"/>
                </p:oleObj>
              </mc:Choice>
              <mc:Fallback>
                <p:oleObj name="Диаграмма" r:id="rId5" imgW="5156200" imgH="4743450" progId="Excel.Chart.8">
                  <p:embed followColorScheme="full"/>
                  <p:pic>
                    <p:nvPicPr>
                      <p:cNvPr id="10243" name="Диаграмма 7">
                        <a:extLst>
                          <a:ext uri="{FF2B5EF4-FFF2-40B4-BE49-F238E27FC236}">
                            <a16:creationId xmlns:a16="http://schemas.microsoft.com/office/drawing/2014/main" xmlns="" id="{C4B095A8-F8B2-621A-3B1C-0C030F6086BE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5788" y="1490663"/>
                        <a:ext cx="4945062" cy="454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23FA9FE-87B8-8892-17B1-E65CAF30D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24346-21D1-3B42-A379-7BFED973AC24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BE99AA4-E109-2AE9-635E-49E91D60B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95A819A-30E9-151F-BF67-2A8FCA93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67E3E-76AD-FC4A-A17E-F2CB86E332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097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ветные фигур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>
            <a:extLst>
              <a:ext uri="{FF2B5EF4-FFF2-40B4-BE49-F238E27FC236}">
                <a16:creationId xmlns:a16="http://schemas.microsoft.com/office/drawing/2014/main" xmlns="" id="{609EA33B-9B30-E618-4081-7BF38AF9D181}"/>
              </a:ext>
            </a:extLst>
          </p:cNvPr>
          <p:cNvGrpSpPr>
            <a:grpSpLocks/>
          </p:cNvGrpSpPr>
          <p:nvPr/>
        </p:nvGrpSpPr>
        <p:grpSpPr bwMode="auto">
          <a:xfrm>
            <a:off x="263525" y="1414463"/>
            <a:ext cx="1463675" cy="4029075"/>
            <a:chOff x="263525" y="1414028"/>
            <a:chExt cx="1464063" cy="4029944"/>
          </a:xfrm>
        </p:grpSpPr>
        <p:sp>
          <p:nvSpPr>
            <p:cNvPr id="3" name="Скругленный прямоугольник 2">
              <a:extLst>
                <a:ext uri="{FF2B5EF4-FFF2-40B4-BE49-F238E27FC236}">
                  <a16:creationId xmlns:a16="http://schemas.microsoft.com/office/drawing/2014/main" xmlns="" id="{CC415F02-F783-56C9-8CB2-F02177448809}"/>
                </a:ext>
              </a:extLst>
            </p:cNvPr>
            <p:cNvSpPr/>
            <p:nvPr/>
          </p:nvSpPr>
          <p:spPr>
            <a:xfrm>
              <a:off x="263525" y="1414028"/>
              <a:ext cx="1464063" cy="402994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3"/>
                </a:gs>
                <a:gs pos="100000">
                  <a:schemeClr val="accent1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" name="TextBox 8">
              <a:extLst>
                <a:ext uri="{FF2B5EF4-FFF2-40B4-BE49-F238E27FC236}">
                  <a16:creationId xmlns:a16="http://schemas.microsoft.com/office/drawing/2014/main" xmlns="" id="{3905234A-14B8-4DF0-C507-F408960292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981" y="2644170"/>
              <a:ext cx="869149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ru-RU" altLang="ru-RU" sz="96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" name="Группа 9">
            <a:extLst>
              <a:ext uri="{FF2B5EF4-FFF2-40B4-BE49-F238E27FC236}">
                <a16:creationId xmlns:a16="http://schemas.microsoft.com/office/drawing/2014/main" xmlns="" id="{10936E1B-5C74-FC72-98C4-9BB43F68B129}"/>
              </a:ext>
            </a:extLst>
          </p:cNvPr>
          <p:cNvGrpSpPr>
            <a:grpSpLocks/>
          </p:cNvGrpSpPr>
          <p:nvPr/>
        </p:nvGrpSpPr>
        <p:grpSpPr bwMode="auto">
          <a:xfrm>
            <a:off x="4016375" y="1414463"/>
            <a:ext cx="1465263" cy="4029075"/>
            <a:chOff x="1881470" y="1414028"/>
            <a:chExt cx="1464063" cy="4029944"/>
          </a:xfrm>
        </p:grpSpPr>
        <p:sp>
          <p:nvSpPr>
            <p:cNvPr id="7" name="Скругленный прямоугольник 6">
              <a:extLst>
                <a:ext uri="{FF2B5EF4-FFF2-40B4-BE49-F238E27FC236}">
                  <a16:creationId xmlns:a16="http://schemas.microsoft.com/office/drawing/2014/main" xmlns="" id="{5A900574-B92C-EE92-6BAE-140171AA69DD}"/>
                </a:ext>
              </a:extLst>
            </p:cNvPr>
            <p:cNvSpPr/>
            <p:nvPr/>
          </p:nvSpPr>
          <p:spPr>
            <a:xfrm>
              <a:off x="1881470" y="1414028"/>
              <a:ext cx="1464063" cy="402994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3"/>
                </a:gs>
                <a:gs pos="100000">
                  <a:schemeClr val="accent1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TextBox 11">
              <a:extLst>
                <a:ext uri="{FF2B5EF4-FFF2-40B4-BE49-F238E27FC236}">
                  <a16:creationId xmlns:a16="http://schemas.microsoft.com/office/drawing/2014/main" xmlns="" id="{7C85445C-3CD9-ECA4-0C84-9A23A5EC36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8581" y="2644170"/>
              <a:ext cx="869149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ru-RU" altLang="ru-RU" sz="96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9" name="Группа 12">
            <a:extLst>
              <a:ext uri="{FF2B5EF4-FFF2-40B4-BE49-F238E27FC236}">
                <a16:creationId xmlns:a16="http://schemas.microsoft.com/office/drawing/2014/main" xmlns="" id="{98AD55CC-8561-CBFF-0BCF-59D1465717F3}"/>
              </a:ext>
            </a:extLst>
          </p:cNvPr>
          <p:cNvGrpSpPr>
            <a:grpSpLocks/>
          </p:cNvGrpSpPr>
          <p:nvPr/>
        </p:nvGrpSpPr>
        <p:grpSpPr bwMode="auto">
          <a:xfrm>
            <a:off x="7770813" y="1414463"/>
            <a:ext cx="1463675" cy="4029075"/>
            <a:chOff x="3499415" y="1414028"/>
            <a:chExt cx="1464063" cy="4029944"/>
          </a:xfrm>
        </p:grpSpPr>
        <p:sp>
          <p:nvSpPr>
            <p:cNvPr id="10" name="Скругленный прямоугольник 9">
              <a:extLst>
                <a:ext uri="{FF2B5EF4-FFF2-40B4-BE49-F238E27FC236}">
                  <a16:creationId xmlns:a16="http://schemas.microsoft.com/office/drawing/2014/main" xmlns="" id="{02CE7494-3F2D-0522-F74C-E3893B8D2CBF}"/>
                </a:ext>
              </a:extLst>
            </p:cNvPr>
            <p:cNvSpPr/>
            <p:nvPr/>
          </p:nvSpPr>
          <p:spPr>
            <a:xfrm>
              <a:off x="3499415" y="1414028"/>
              <a:ext cx="1464063" cy="402994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3"/>
                </a:gs>
                <a:gs pos="100000">
                  <a:schemeClr val="accent1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" name="TextBox 14">
              <a:extLst>
                <a:ext uri="{FF2B5EF4-FFF2-40B4-BE49-F238E27FC236}">
                  <a16:creationId xmlns:a16="http://schemas.microsoft.com/office/drawing/2014/main" xmlns="" id="{9A1FDD57-4D33-DDBB-018D-20ABB06E7F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6871" y="2644170"/>
              <a:ext cx="869149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ru-RU" altLang="ru-RU" sz="96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4530" y="325677"/>
            <a:ext cx="10515600" cy="7515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2" name="Дата 1">
            <a:extLst>
              <a:ext uri="{FF2B5EF4-FFF2-40B4-BE49-F238E27FC236}">
                <a16:creationId xmlns:a16="http://schemas.microsoft.com/office/drawing/2014/main" xmlns="" id="{61D80539-4F65-B55A-BEB5-E6FD1AA0B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B55E4-4397-2D4E-B301-D049689B99AB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13" name="Нижний колонтитул 2">
            <a:extLst>
              <a:ext uri="{FF2B5EF4-FFF2-40B4-BE49-F238E27FC236}">
                <a16:creationId xmlns:a16="http://schemas.microsoft.com/office/drawing/2014/main" xmlns="" id="{050C8735-00B5-7571-877E-07814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AD120284-D30B-752C-FBC5-380EA2900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642F4-D784-A94D-83DA-38B5386B6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866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Розовая тема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6235" y="4053211"/>
            <a:ext cx="5724939" cy="1319321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6235" y="5499315"/>
            <a:ext cx="5724939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CE881E0-AF8A-0075-CB08-01813F849F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77325" y="6356350"/>
            <a:ext cx="2743200" cy="365125"/>
          </a:xfrm>
        </p:spPr>
        <p:txBody>
          <a:bodyPr/>
          <a:lstStyle>
            <a:lvl1pPr>
              <a:defRPr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784708E-9367-7E47-AD02-0C7553FB07F3}" type="datetimeFigureOut">
              <a:rPr lang="ru-RU"/>
              <a:pPr>
                <a:defRPr/>
              </a:pPr>
              <a:t>09.04.2026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1366744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озовая тема_Разделител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CE5CD454-FE39-1655-AFAA-213918898BAF}"/>
              </a:ext>
            </a:extLst>
          </p:cNvPr>
          <p:cNvSpPr txBox="1">
            <a:spLocks/>
          </p:cNvSpPr>
          <p:nvPr/>
        </p:nvSpPr>
        <p:spPr>
          <a:xfrm>
            <a:off x="3287713" y="200025"/>
            <a:ext cx="3754437" cy="335915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3900" dirty="0"/>
              <a:t>1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40760" y="1623162"/>
            <a:ext cx="3754177" cy="1319321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186780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Розовая тема_Образец слай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5"/>
              </a:buClr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BB7F81F-E1F2-FEC5-F258-94F82EB32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81E44-736D-0D4C-BB7C-A30F8528ECC6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E065FE8-9FB4-4925-1A2D-23EFF1841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1E0A6C-EE7A-8488-4105-7FB5D55CE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35637-8F9E-3742-8207-6C93C3E22E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51536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Фиолетовая тема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6235" y="4053211"/>
            <a:ext cx="5724939" cy="1319321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6235" y="5499315"/>
            <a:ext cx="5724939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70833C0-9CD3-9A53-2289-3C8C2091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77325" y="6356350"/>
            <a:ext cx="2743200" cy="365125"/>
          </a:xfrm>
        </p:spPr>
        <p:txBody>
          <a:bodyPr/>
          <a:lstStyle>
            <a:lvl1pPr>
              <a:defRPr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4DB164D-B388-844B-B87B-9079C1348063}" type="datetimeFigureOut">
              <a:rPr lang="ru-RU"/>
              <a:pPr>
                <a:defRPr/>
              </a:pPr>
              <a:t>09.04.2026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363200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олетовая тема_Разде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8FEB766F-993D-3898-310D-244D0775C3FD}"/>
              </a:ext>
            </a:extLst>
          </p:cNvPr>
          <p:cNvSpPr txBox="1">
            <a:spLocks/>
          </p:cNvSpPr>
          <p:nvPr/>
        </p:nvSpPr>
        <p:spPr>
          <a:xfrm>
            <a:off x="3200400" y="200025"/>
            <a:ext cx="3752850" cy="335915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3900" dirty="0"/>
              <a:t>1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40760" y="1623162"/>
            <a:ext cx="3754177" cy="1319321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9598782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Фиолетовая тема_Образец слай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A2268B3-51DE-B981-6A2C-1853FDF27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A07EB-5C70-6149-8529-95820214819E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3D73015-6B70-AFBC-E705-9068FFE25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F876E15-0087-F2FE-3D39-CDC1C3E27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E3EA5-C356-B947-9B26-7DFE1D614A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771567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Бирюзовая тема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6235" y="4053211"/>
            <a:ext cx="5724939" cy="1319321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6235" y="5499315"/>
            <a:ext cx="5724939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489AB74-FE23-3BAC-70B9-A0997D1221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77325" y="6356350"/>
            <a:ext cx="2743200" cy="365125"/>
          </a:xfrm>
        </p:spPr>
        <p:txBody>
          <a:bodyPr/>
          <a:lstStyle>
            <a:lvl1pPr>
              <a:defRPr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38FCFC8-E874-2F4F-8E3D-2D2D4D7BB621}" type="datetimeFigureOut">
              <a:rPr lang="ru-RU"/>
              <a:pPr>
                <a:defRPr/>
              </a:pPr>
              <a:t>09.04.2026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564939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xmlns="" id="{CE6CA64F-E497-2F24-986B-99D9A8E9C7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6205538"/>
            <a:ext cx="2743200" cy="365125"/>
          </a:xfrm>
        </p:spPr>
        <p:txBody>
          <a:bodyPr/>
          <a:lstStyle>
            <a:lvl1pPr algn="ctr">
              <a:defRPr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6420335-14D5-3F44-A84A-F341AD3F3B1E}" type="datetimeFigureOut">
              <a:rPr lang="ru-RU"/>
              <a:pPr>
                <a:defRPr/>
              </a:pPr>
              <a:t>09.04.2026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6048592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ирюзовая тема_Разде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5200B5DC-3C37-3F97-611D-E9BD79500546}"/>
              </a:ext>
            </a:extLst>
          </p:cNvPr>
          <p:cNvSpPr txBox="1">
            <a:spLocks/>
          </p:cNvSpPr>
          <p:nvPr/>
        </p:nvSpPr>
        <p:spPr>
          <a:xfrm>
            <a:off x="3287713" y="200025"/>
            <a:ext cx="3754437" cy="335915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3900" dirty="0"/>
              <a:t>1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40760" y="1623162"/>
            <a:ext cx="3754177" cy="1319321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7447570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Бирюзовая тема_Образец слай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007E1F6-D227-C316-8FD5-B9E70E04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55FE2-F58E-7F4C-B4C1-B40B8955378C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2336C66-1393-3C28-B47D-4D835877D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1BCCEAB-B336-79FD-3E31-41354AA70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DAAD4-65BE-8E4A-AC29-A4ACF41644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53451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82006" y="3537158"/>
            <a:ext cx="6838933" cy="876092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82006" y="4712872"/>
            <a:ext cx="6838933" cy="365125"/>
          </a:xfrm>
        </p:spPr>
        <p:txBody>
          <a:bodyPr/>
          <a:lstStyle>
            <a:lvl1pPr marL="0" indent="0" algn="l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D4CCC1-7B1F-C84F-175B-B913720B34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77325" y="6356350"/>
            <a:ext cx="2743200" cy="365125"/>
          </a:xfrm>
        </p:spPr>
        <p:txBody>
          <a:bodyPr/>
          <a:lstStyle>
            <a:lvl1pPr>
              <a:defRPr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E2D1117-E23B-7949-ACF0-D6C094A6C563}" type="datetimeFigureOut">
              <a:rPr lang="ru-RU"/>
              <a:pPr>
                <a:defRPr/>
              </a:pPr>
              <a:t>09.04.2026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9111102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0" y="3093929"/>
            <a:ext cx="5724939" cy="1319321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0" y="4712872"/>
            <a:ext cx="5724939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C18B1A-84A3-B96B-6037-318FAC5A5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77325" y="6356350"/>
            <a:ext cx="2743200" cy="365125"/>
          </a:xfrm>
        </p:spPr>
        <p:txBody>
          <a:bodyPr/>
          <a:lstStyle>
            <a:lvl1pPr>
              <a:defRPr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FF5714-7A44-0442-B63F-5A77FD0AD156}" type="datetimeFigureOut">
              <a:rPr lang="ru-RU"/>
              <a:pPr>
                <a:defRPr/>
              </a:pPr>
              <a:t>09.04.2026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82832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0898CC-E791-CA1B-2D87-5DCB3A1DC406}"/>
              </a:ext>
            </a:extLst>
          </p:cNvPr>
          <p:cNvSpPr txBox="1">
            <a:spLocks/>
          </p:cNvSpPr>
          <p:nvPr/>
        </p:nvSpPr>
        <p:spPr>
          <a:xfrm>
            <a:off x="4868863" y="3225800"/>
            <a:ext cx="1431925" cy="249872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16600" dirty="0"/>
              <a:t>1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4868450" y="5724392"/>
            <a:ext cx="5724939" cy="693021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9401172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9D78B7-972C-5765-ED91-07B85140E1CB}"/>
              </a:ext>
            </a:extLst>
          </p:cNvPr>
          <p:cNvSpPr txBox="1">
            <a:spLocks/>
          </p:cNvSpPr>
          <p:nvPr/>
        </p:nvSpPr>
        <p:spPr>
          <a:xfrm>
            <a:off x="4868863" y="3225800"/>
            <a:ext cx="1431925" cy="249872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16600" dirty="0"/>
              <a:t>1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4868450" y="5724392"/>
            <a:ext cx="5724939" cy="693021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403612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ABEC14-FB63-09A2-FD3A-6F270B5DA9A0}"/>
              </a:ext>
            </a:extLst>
          </p:cNvPr>
          <p:cNvSpPr txBox="1">
            <a:spLocks/>
          </p:cNvSpPr>
          <p:nvPr/>
        </p:nvSpPr>
        <p:spPr>
          <a:xfrm>
            <a:off x="4868863" y="3225800"/>
            <a:ext cx="1431925" cy="249872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16600" dirty="0"/>
              <a:t>1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4868450" y="5724392"/>
            <a:ext cx="5724939" cy="693021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63132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устой слайд +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xmlns="" id="{66103DAE-F802-643C-19B3-3692B1505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159D9-B5EA-E845-8BD5-D271071DBF9D}" type="datetimeFigureOut">
              <a:rPr lang="ru-RU"/>
              <a:pPr>
                <a:defRPr/>
              </a:pPr>
              <a:t>09.04.2026</a:t>
            </a:fld>
            <a:endParaRPr lang="ru-RU" dirty="0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xmlns="" id="{546DEAAB-DAB6-E1EB-B13E-DD41DBDB8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xmlns="" id="{41AD2288-1498-A8D1-85D8-C10DB4FAC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E1699-0D31-654D-AA7F-E6D822D531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578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Маркированный спис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DBF3852-0417-B7D3-7482-B6E5DBCF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0F648-1B2F-9C44-9219-CCF880422C7D}" type="datetimeFigureOut">
              <a:rPr lang="ru-RU"/>
              <a:pPr>
                <a:defRPr/>
              </a:pPr>
              <a:t>09.04.2026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ACAB4B2-CC54-2772-BCEB-21C11461B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3128B34-FA78-20CD-463A-908BD93CB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A498D-4081-F648-B5F0-653454CF792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070883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xmlns="" id="{0C7EC6A7-46B1-78FB-23B7-E67018ABE6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4638" y="325438"/>
            <a:ext cx="105156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xmlns="" id="{2FB54357-2267-5D95-C940-C06A8A817A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74638" y="1460500"/>
            <a:ext cx="11574462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910E1E-7B4C-5B12-2857-156845E1CB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4638" y="64436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 i="0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139DA03-E2A8-FB48-B6CC-942AA88D0E4A}" type="datetimeFigureOut">
              <a:rPr lang="ru-RU"/>
              <a:pPr>
                <a:defRPr/>
              </a:pPr>
              <a:t>09.04.2026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79BCAC8-DD46-8CDA-4430-3964F3E42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94150" y="644366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0" i="0" dirty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B749658-F2EB-8317-F81A-3BE7900A21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86850" y="64436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 i="0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DC54E10-FF05-754D-9A41-413C3A6D68E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07" r:id="rId8"/>
    <p:sldLayoutId id="2147483708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  <p:sldLayoutId id="2147483726" r:id="rId20"/>
    <p:sldLayoutId id="2147483727" r:id="rId2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accent1"/>
          </a:solidFill>
          <a:latin typeface="Arial" panose="020B0604020202020204" pitchFamily="34" charset="0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1.xml"/><Relationship Id="rId18" Type="http://schemas.openxmlformats.org/officeDocument/2006/relationships/slide" Target="slide26.xml"/><Relationship Id="rId26" Type="http://schemas.openxmlformats.org/officeDocument/2006/relationships/slide" Target="slide34.xml"/><Relationship Id="rId3" Type="http://schemas.openxmlformats.org/officeDocument/2006/relationships/slide" Target="slide11.xml"/><Relationship Id="rId21" Type="http://schemas.openxmlformats.org/officeDocument/2006/relationships/slide" Target="slide29.xml"/><Relationship Id="rId7" Type="http://schemas.openxmlformats.org/officeDocument/2006/relationships/slide" Target="slide15.xml"/><Relationship Id="rId12" Type="http://schemas.openxmlformats.org/officeDocument/2006/relationships/slide" Target="slide20.xml"/><Relationship Id="rId17" Type="http://schemas.openxmlformats.org/officeDocument/2006/relationships/slide" Target="slide25.xml"/><Relationship Id="rId25" Type="http://schemas.openxmlformats.org/officeDocument/2006/relationships/slide" Target="slide33.xml"/><Relationship Id="rId2" Type="http://schemas.openxmlformats.org/officeDocument/2006/relationships/image" Target="../media/image6.png"/><Relationship Id="rId16" Type="http://schemas.openxmlformats.org/officeDocument/2006/relationships/slide" Target="slide24.xml"/><Relationship Id="rId20" Type="http://schemas.openxmlformats.org/officeDocument/2006/relationships/slide" Target="slide28.xml"/><Relationship Id="rId1" Type="http://schemas.openxmlformats.org/officeDocument/2006/relationships/slideLayout" Target="../slideLayouts/slideLayout9.xml"/><Relationship Id="rId6" Type="http://schemas.openxmlformats.org/officeDocument/2006/relationships/slide" Target="slide14.xml"/><Relationship Id="rId11" Type="http://schemas.openxmlformats.org/officeDocument/2006/relationships/slide" Target="slide19.xml"/><Relationship Id="rId24" Type="http://schemas.openxmlformats.org/officeDocument/2006/relationships/slide" Target="slide32.xml"/><Relationship Id="rId5" Type="http://schemas.openxmlformats.org/officeDocument/2006/relationships/slide" Target="slide13.xml"/><Relationship Id="rId15" Type="http://schemas.openxmlformats.org/officeDocument/2006/relationships/slide" Target="slide23.xml"/><Relationship Id="rId23" Type="http://schemas.openxmlformats.org/officeDocument/2006/relationships/slide" Target="slide31.xml"/><Relationship Id="rId28" Type="http://schemas.openxmlformats.org/officeDocument/2006/relationships/slide" Target="slide36.xml"/><Relationship Id="rId10" Type="http://schemas.openxmlformats.org/officeDocument/2006/relationships/slide" Target="slide18.xml"/><Relationship Id="rId19" Type="http://schemas.openxmlformats.org/officeDocument/2006/relationships/slide" Target="slide27.xml"/><Relationship Id="rId4" Type="http://schemas.openxmlformats.org/officeDocument/2006/relationships/slide" Target="slide12.xml"/><Relationship Id="rId9" Type="http://schemas.openxmlformats.org/officeDocument/2006/relationships/slide" Target="slide17.xml"/><Relationship Id="rId14" Type="http://schemas.openxmlformats.org/officeDocument/2006/relationships/slide" Target="slide22.xml"/><Relationship Id="rId22" Type="http://schemas.openxmlformats.org/officeDocument/2006/relationships/slide" Target="slide30.xml"/><Relationship Id="rId27" Type="http://schemas.openxmlformats.org/officeDocument/2006/relationships/slide" Target="slide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5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56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igrocraft.com/" TargetMode="External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5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58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6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6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E015D8E5-16FD-3EF4-9F9F-A39E526CCA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2491" b="34505"/>
          <a:stretch/>
        </p:blipFill>
        <p:spPr>
          <a:xfrm>
            <a:off x="-17730" y="2804161"/>
            <a:ext cx="12209729" cy="201257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35902924-56AF-2AD7-0896-FAA151D763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712" t="4078" r="39766" b="64497"/>
          <a:stretch/>
        </p:blipFill>
        <p:spPr>
          <a:xfrm>
            <a:off x="5019041" y="197086"/>
            <a:ext cx="1720169" cy="1481645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8BC2593C-B48F-A6D0-49AA-252A8F38EDC3}"/>
              </a:ext>
            </a:extLst>
          </p:cNvPr>
          <p:cNvSpPr txBox="1">
            <a:spLocks/>
          </p:cNvSpPr>
          <p:nvPr/>
        </p:nvSpPr>
        <p:spPr bwMode="auto">
          <a:xfrm>
            <a:off x="175311" y="2258947"/>
            <a:ext cx="11841379" cy="438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  <a:noAutofit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2100" dirty="0">
                <a:solidFill>
                  <a:srgbClr val="43348C"/>
                </a:solidFill>
              </a:rPr>
              <a:t>Проект «НКО за пациентов: формирование институтов влияния и сотрудничества»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="" xmlns:a16="http://schemas.microsoft.com/office/drawing/2014/main" id="{99FA7E04-EDF5-7B9F-D714-317FF534E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81" y="256925"/>
            <a:ext cx="3206088" cy="151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="" xmlns:a16="http://schemas.microsoft.com/office/drawing/2014/main" id="{7C0AE5DE-5EE4-4E82-B4E9-17A59F791D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160001" y="256925"/>
            <a:ext cx="1536876" cy="1538584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434649" y="5860173"/>
            <a:ext cx="11463996" cy="492438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ru-RU" sz="1200" i="1" dirty="0">
                <a:solidFill>
                  <a:srgbClr val="43348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 основу игры положена разработка Всероссийского союза пациентов, </a:t>
            </a:r>
            <a:r>
              <a:rPr lang="ru-RU" sz="1200" i="1" dirty="0" smtClean="0">
                <a:solidFill>
                  <a:srgbClr val="43348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подготовленная в </a:t>
            </a:r>
            <a:r>
              <a:rPr lang="ru-RU" sz="1200" i="1" dirty="0">
                <a:solidFill>
                  <a:srgbClr val="43348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2025 году </a:t>
            </a:r>
            <a:r>
              <a:rPr lang="ru-RU" sz="1200" i="1" dirty="0" smtClean="0">
                <a:solidFill>
                  <a:srgbClr val="43348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200" i="1" dirty="0" smtClean="0">
                <a:solidFill>
                  <a:srgbClr val="43348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 </a:t>
            </a:r>
            <a:r>
              <a:rPr lang="ru-RU" sz="1200" i="1" dirty="0">
                <a:solidFill>
                  <a:srgbClr val="43348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раках проекта «</a:t>
            </a:r>
            <a:r>
              <a:rPr lang="ru-RU" sz="1200" i="1" dirty="0">
                <a:solidFill>
                  <a:srgbClr val="43348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Calibri" panose="020F0502020204030204"/>
              </a:rPr>
              <a:t>Ответственный пациент. Ответственное поведение. Ответственная позиция НКО</a:t>
            </a:r>
            <a:r>
              <a:rPr lang="ru-RU" sz="1200" i="1" dirty="0">
                <a:solidFill>
                  <a:srgbClr val="43348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» </a:t>
            </a:r>
            <a:r>
              <a:rPr lang="ru-RU" sz="1200" i="1" dirty="0" smtClean="0">
                <a:solidFill>
                  <a:srgbClr val="43348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при </a:t>
            </a:r>
            <a:r>
              <a:rPr lang="ru-RU" sz="1200" i="1" dirty="0">
                <a:solidFill>
                  <a:srgbClr val="43348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поддержке Фонда президентских грантов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298EF9D5-3D72-584B-C736-345B9CEADDC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93480"/>
          <a:stretch/>
        </p:blipFill>
        <p:spPr>
          <a:xfrm>
            <a:off x="0" y="6471920"/>
            <a:ext cx="12192000" cy="386080"/>
          </a:xfrm>
          <a:prstGeom prst="rect">
            <a:avLst/>
          </a:prstGeom>
        </p:spPr>
      </p:pic>
      <p:sp>
        <p:nvSpPr>
          <p:cNvPr id="12" name="Заголовок 1">
            <a:extLst>
              <a:ext uri="{FF2B5EF4-FFF2-40B4-BE49-F238E27FC236}">
                <a16:creationId xmlns:a16="http://schemas.microsoft.com/office/drawing/2014/main" xmlns="" id="{B9109AA8-BAC3-6DE5-56A7-AACA71E9E44E}"/>
              </a:ext>
            </a:extLst>
          </p:cNvPr>
          <p:cNvSpPr txBox="1">
            <a:spLocks/>
          </p:cNvSpPr>
          <p:nvPr/>
        </p:nvSpPr>
        <p:spPr bwMode="auto">
          <a:xfrm>
            <a:off x="1094049" y="3372401"/>
            <a:ext cx="10145197" cy="876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3600" dirty="0" smtClean="0"/>
              <a:t>Онлайн - игра </a:t>
            </a:r>
          </a:p>
          <a:p>
            <a:r>
              <a:rPr lang="ru-RU" sz="3600" dirty="0" smtClean="0"/>
              <a:t>«ЭКОСИСТЕМА. МУКОВИСЦИДОЗ»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05767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83CB2D8-9E18-14A3-9BC4-5744829A7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D99027BE-0626-BCD9-1A42-9F74083C4A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Разделы 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C35CE8DF-9C77-0384-94A7-C77C5EE26EDB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F4CB99C-A908-118C-B7DA-8C3D06F560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E25CA18-DAA9-A126-F96E-0E13119AE9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7721C71-C4DE-A679-A201-76577C37B14B}"/>
              </a:ext>
            </a:extLst>
          </p:cNvPr>
          <p:cNvSpPr txBox="1"/>
          <p:nvPr/>
        </p:nvSpPr>
        <p:spPr>
          <a:xfrm>
            <a:off x="327004" y="1391239"/>
            <a:ext cx="11172635" cy="4455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Взаимодействие с врачами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1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4" action="ppaction://hlinksldjump"/>
              </a:rPr>
              <a:t>2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5" action="ppaction://hlinksldjump"/>
              </a:rPr>
              <a:t>3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6" action="ppaction://hlinksldjump"/>
              </a:rPr>
              <a:t>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7" action="ppaction://hlinksldjump"/>
              </a:rPr>
              <a:t>5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8" action="ppaction://hlinksldjump"/>
              </a:rPr>
              <a:t>6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9" action="ppaction://hlinksldjump"/>
              </a:rPr>
              <a:t>7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10" action="ppaction://hlinksldjump"/>
              </a:rPr>
              <a:t>8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11" action="ppaction://hlinksldjump"/>
              </a:rPr>
              <a:t>9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12" action="ppaction://hlinksldjump"/>
              </a:rPr>
              <a:t>10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13" action="ppaction://hlinksldjump"/>
              </a:rPr>
              <a:t>11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14" action="ppaction://hlinksldjump"/>
              </a:rPr>
              <a:t>12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Взаимодействие с другими пациентами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15" action="ppaction://hlinksldjump"/>
              </a:rPr>
              <a:t>13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16" action="ppaction://hlinksldjump"/>
              </a:rPr>
              <a:t>14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17" action="ppaction://hlinksldjump"/>
              </a:rPr>
              <a:t>15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18" action="ppaction://hlinksldjump"/>
              </a:rPr>
              <a:t>16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Взаимодействие с родными и близкими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19" action="ppaction://hlinksldjump"/>
              </a:rPr>
              <a:t>17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20" action="ppaction://hlinksldjump"/>
              </a:rPr>
              <a:t>18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21" action="ppaction://hlinksldjump"/>
              </a:rPr>
              <a:t>19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22" action="ppaction://hlinksldjump"/>
              </a:rPr>
              <a:t>20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Взаимодействие с НКО/ пациентским сообществом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23" action="ppaction://hlinksldjump"/>
              </a:rPr>
              <a:t>21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24" action="ppaction://hlinksldjump"/>
              </a:rPr>
              <a:t>22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25" action="ppaction://hlinksldjump"/>
              </a:rPr>
              <a:t>23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26" action="ppaction://hlinksldjump"/>
              </a:rPr>
              <a:t>24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27" action="ppaction://hlinksldjump"/>
              </a:rPr>
              <a:t>25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  <a:hlinkClick r:id="rId28" action="ppaction://hlinksldjump"/>
              </a:rPr>
              <a:t>26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14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BA1665-C987-237C-56D9-ACB6D9AD5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7CDF6634-9EDC-CD4C-5181-59B7C4C7FD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№1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F6B7F6CD-DDE8-9531-5F6B-302054232036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3E98CB3-43E1-9E4F-077C-B05DD0849B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9BA2733-44FA-2C5E-C1F1-3CD042922B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5E958F9-1435-21E1-D5AC-29D07BB7B6CD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63BC7FA-57C9-1719-1EDE-6B69B5E996EA}"/>
              </a:ext>
            </a:extLst>
          </p:cNvPr>
          <p:cNvSpPr txBox="1"/>
          <p:nvPr/>
        </p:nvSpPr>
        <p:spPr>
          <a:xfrm>
            <a:off x="327004" y="1391239"/>
            <a:ext cx="9295391" cy="3901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Сегодня во время визита к врачу, вам назначили препарат по МНН.  Вы слышали много негативных отзывов в сообществе пациентов о дженериках препарата и хотели бы получить препарат по ТН. Вы боитесь говорить о своих сомнениях, чтобы не испортить отношения с врачом.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выстроить диалог, чтобы выразить свою позицию?</a:t>
            </a:r>
          </a:p>
        </p:txBody>
      </p:sp>
    </p:spTree>
    <p:extLst>
      <p:ext uri="{BB962C8B-B14F-4D97-AF65-F5344CB8AC3E}">
        <p14:creationId xmlns:p14="http://schemas.microsoft.com/office/powerpoint/2010/main" val="2449617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146A411-ED12-C96C-1070-409958188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AE091FF9-046C-320C-F478-0DB7F8E844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№2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21B2E15C-65E9-5455-DDFE-8BC54F079E67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F1131A4-F902-4532-EE37-05F0628D7E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E5E8CA9-4A03-4448-F497-B6A0E7ADB0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141B3B1-B23A-497A-0B40-3F7E048E5971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7087FC4-01EC-6303-91AA-339E4C0CF9E8}"/>
              </a:ext>
            </a:extLst>
          </p:cNvPr>
          <p:cNvSpPr txBox="1"/>
          <p:nvPr/>
        </p:nvSpPr>
        <p:spPr>
          <a:xfrm>
            <a:off x="327004" y="1391239"/>
            <a:ext cx="9295391" cy="3901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 невероятно расстроены тем, что лечащий врач отказался выдать направление вашему ребенку в федеральную клинику по форме 057/у. Вы рассказали об этом своей подруге, имеющей ребенка с тем же заболеванием. Она утверждает, что по закону вы имеете на это право.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получить нужное направление?</a:t>
            </a:r>
          </a:p>
        </p:txBody>
      </p:sp>
    </p:spTree>
    <p:extLst>
      <p:ext uri="{BB962C8B-B14F-4D97-AF65-F5344CB8AC3E}">
        <p14:creationId xmlns:p14="http://schemas.microsoft.com/office/powerpoint/2010/main" val="719436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2D4A0A0-BBBF-406D-4C6C-0D33EBD51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AEA02A15-46B5-1248-DFA7-C941C667A4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№3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7BFA050D-420E-336E-5F6C-D41E42151FB5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96D016E-7830-7859-0DFB-FE17023AF3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62D84C5-1BF2-4D5B-E3CC-E7623A70FB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87D93AC-8795-3895-D8AA-D9BCA4C91660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93F2235-944B-AAE4-4B12-150C37F35385}"/>
              </a:ext>
            </a:extLst>
          </p:cNvPr>
          <p:cNvSpPr txBox="1"/>
          <p:nvPr/>
        </p:nvSpPr>
        <p:spPr>
          <a:xfrm>
            <a:off x="327004" y="1391239"/>
            <a:ext cx="9295391" cy="334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 приеме врач объясняет план лечения сложными медицинскими терминами. Вы ничего не понимаете - это какая-то абракадабра. Но так неудобно переспросить и признаться в непонимании....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получить ясные объяснения?</a:t>
            </a:r>
          </a:p>
        </p:txBody>
      </p:sp>
    </p:spTree>
    <p:extLst>
      <p:ext uri="{BB962C8B-B14F-4D97-AF65-F5344CB8AC3E}">
        <p14:creationId xmlns:p14="http://schemas.microsoft.com/office/powerpoint/2010/main" val="127032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DEFA777-1FB8-8F83-9A6C-E24C32866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30C276D1-8A0E-942D-E7CA-73C60F9D8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№4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33D822BA-7916-049F-6DAD-490C4EA91E26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EE17936-A659-4769-E01E-D6660919C9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62CEB01-7B6C-AA2F-EEEC-0772E6D116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4246FDB-03C5-A412-F9CE-2567CD6F3D88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BC7849F-C3DD-959F-BAE4-C3C46AC63A19}"/>
              </a:ext>
            </a:extLst>
          </p:cNvPr>
          <p:cNvSpPr txBox="1"/>
          <p:nvPr/>
        </p:nvSpPr>
        <p:spPr>
          <a:xfrm>
            <a:off x="327004" y="1391239"/>
            <a:ext cx="9295391" cy="334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Педиатр в поликлинике устно отказывает вам в оформлении направления для ребенка на медико-социальную экспертизу (МСЭ). Вы уверены, что имеете право на прохождение комиссии.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действовать?</a:t>
            </a:r>
          </a:p>
        </p:txBody>
      </p:sp>
    </p:spTree>
    <p:extLst>
      <p:ext uri="{BB962C8B-B14F-4D97-AF65-F5344CB8AC3E}">
        <p14:creationId xmlns:p14="http://schemas.microsoft.com/office/powerpoint/2010/main" val="55824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8B00133-15E9-1164-0F4C-416EEF105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C6A6BFB8-7108-C304-980F-19C28229B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№5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A1F83B6D-D070-EDB5-9371-C95D70289DA7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6A770D2-51BF-ADE0-E463-CC13FA7D6B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02B14FC-AD3B-7B86-E2B0-F37EBF5936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194B9FB-0BA3-AF39-F71C-7BF69F2862FA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4C721B1-CC6E-A639-2C76-5D51F1385207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Врач назначил новую терапию, но вы сомневаетесь в её целесообразности. Хотите понять больше о препарате, прежде чем начинать приём.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поступить?</a:t>
            </a:r>
          </a:p>
        </p:txBody>
      </p:sp>
    </p:spTree>
    <p:extLst>
      <p:ext uri="{BB962C8B-B14F-4D97-AF65-F5344CB8AC3E}">
        <p14:creationId xmlns:p14="http://schemas.microsoft.com/office/powerpoint/2010/main" val="3751400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A79827C-7C16-2E8F-7DF0-D91319D67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2B90B867-9E87-6A97-235C-5673CE0244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№6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D0C55B43-EF6E-B82E-75E5-5232639FF149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E6A68C7-40E7-F36E-4A68-91F4A90718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E93E19-1F7E-4B7A-3B7D-438BB742A7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893586F-0AD9-0901-28F3-B0B883CBD1A0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015D806-0C84-4AA0-5B9B-B91E50538E16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 приеме у врача Вы понимаете, что он спешит и не успевает ответить на все ваши вопросы во время приема.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построить диалог, чтобы получить полную информацию о лечении?</a:t>
            </a:r>
          </a:p>
        </p:txBody>
      </p:sp>
    </p:spTree>
    <p:extLst>
      <p:ext uri="{BB962C8B-B14F-4D97-AF65-F5344CB8AC3E}">
        <p14:creationId xmlns:p14="http://schemas.microsoft.com/office/powerpoint/2010/main" val="3512190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3348D4D-749A-C325-5A80-2DA98B83F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A3917927-944D-8F8C-6E1E-686AB3CC25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№7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70246720-2DD4-46B9-A3A4-E915D9BA7F10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64D7830-0A6F-FD06-B288-A4E3E318BF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D910C8C-0792-78BE-137F-16F4A8E2A5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3A45613-AF8A-920E-B024-8B56919C1EE5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3ADF7A6-79A2-AC16-72BD-0CEACDB00EF7}"/>
              </a:ext>
            </a:extLst>
          </p:cNvPr>
          <p:cNvSpPr txBox="1"/>
          <p:nvPr/>
        </p:nvSpPr>
        <p:spPr>
          <a:xfrm>
            <a:off x="327004" y="1391239"/>
            <a:ext cx="9295391" cy="2239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 регулярно забываете задать важные вопросы врачу во время приема, что потом вызывает тревогу.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Как подготовиться к следующему визиту?</a:t>
            </a:r>
          </a:p>
        </p:txBody>
      </p:sp>
    </p:spTree>
    <p:extLst>
      <p:ext uri="{BB962C8B-B14F-4D97-AF65-F5344CB8AC3E}">
        <p14:creationId xmlns:p14="http://schemas.microsoft.com/office/powerpoint/2010/main" val="3084556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46A14B9-1606-DB7A-3AF5-FAD3714D2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9A1AFF22-3616-44BD-D37A-0AD3F04A73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№8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6EF79BD6-B4E2-4D35-77AC-B24B09A41831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76A4256-CA8C-A706-D273-8C0BFF5F37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96C5503-8162-4858-FBDE-B09E7DB357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235CFEA-2DC3-9F4A-AD14-5587C948F486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99A7538-3EE9-CAAB-4137-94F2E68B75D3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 нашли в интернете другой метод лечения и уверены, что он лучше назначенного врачом. Боитесь, что врач проигнорирует вашу позицию.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аргументированно предложить альтернативу?</a:t>
            </a:r>
          </a:p>
        </p:txBody>
      </p:sp>
    </p:spTree>
    <p:extLst>
      <p:ext uri="{BB962C8B-B14F-4D97-AF65-F5344CB8AC3E}">
        <p14:creationId xmlns:p14="http://schemas.microsoft.com/office/powerpoint/2010/main" val="697212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067C6CC-4F02-209F-35BA-D2BA9F29B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70FAA50B-0733-DE85-42BC-092F48E09E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№9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7B757F12-D594-D698-C96B-ADC3AB6F93E1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59A746B-BF25-901E-F10C-E1E371A41D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E4F2FA1-4E55-44BF-9A14-EF099FB67E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5702483-9ABD-40A9-4B4D-397B216429BA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989B3CD-4E1F-1DF0-4882-51975146D00E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 не согласны с предложенной врачом тактикой лечения и хотите предложить альтернативный вариант, основанный на изученных данных.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Как корректно выразить свою позицию?</a:t>
            </a:r>
          </a:p>
        </p:txBody>
      </p:sp>
    </p:spTree>
    <p:extLst>
      <p:ext uri="{BB962C8B-B14F-4D97-AF65-F5344CB8AC3E}">
        <p14:creationId xmlns:p14="http://schemas.microsoft.com/office/powerpoint/2010/main" val="1092381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FABCF93-7158-715F-7F89-0BF7BAD60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9A90374C-5EDB-1EE3-6966-871AE37F80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6016" y="325438"/>
            <a:ext cx="10174221" cy="752475"/>
          </a:xfrm>
        </p:spPr>
        <p:txBody>
          <a:bodyPr/>
          <a:lstStyle/>
          <a:p>
            <a:r>
              <a:rPr lang="ru-RU" altLang="ru-RU" dirty="0"/>
              <a:t>Игра «ЭКОСИСТЕМА</a:t>
            </a:r>
            <a:r>
              <a:rPr lang="ru-RU" altLang="ru-RU" dirty="0" smtClean="0"/>
              <a:t>. МУКОВИСЦИДОЗ</a:t>
            </a:r>
            <a:r>
              <a:rPr lang="ru-RU" altLang="ru-RU" dirty="0"/>
              <a:t>»</a:t>
            </a:r>
          </a:p>
        </p:txBody>
      </p:sp>
      <p:sp>
        <p:nvSpPr>
          <p:cNvPr id="29698" name="Объект 2">
            <a:extLst>
              <a:ext uri="{FF2B5EF4-FFF2-40B4-BE49-F238E27FC236}">
                <a16:creationId xmlns:a16="http://schemas.microsoft.com/office/drawing/2014/main" xmlns="" id="{2DB65AF4-7E4F-9878-792D-E3114A8BDD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3393" y="1215851"/>
            <a:ext cx="9288380" cy="488868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ru-RU" altLang="ru-RU" sz="2200" dirty="0"/>
              <a:t>Игра-тренажёр, которая погружает участников в реалистичные ситуации (кейсы), с которыми может столкнуться каждый </a:t>
            </a:r>
            <a:r>
              <a:rPr lang="ru-RU" altLang="ru-RU" sz="2200" dirty="0" smtClean="0"/>
              <a:t>пациент.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altLang="ru-RU" sz="2200" dirty="0" smtClean="0"/>
              <a:t>Она </a:t>
            </a:r>
            <a:r>
              <a:rPr lang="ru-RU" altLang="ru-RU" sz="2200" dirty="0"/>
              <a:t>учит анализировать, принимать взвешенные решения и находить выходы даже в самых сложных обстоятельствах.</a:t>
            </a:r>
          </a:p>
          <a:p>
            <a:pPr marL="0" indent="0">
              <a:lnSpc>
                <a:spcPct val="100000"/>
              </a:lnSpc>
              <a:buNone/>
            </a:pPr>
            <a:endParaRPr lang="ru-RU" altLang="ru-RU" sz="22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ru-RU" altLang="ru-RU" sz="2200" dirty="0" smtClean="0"/>
              <a:t>В </a:t>
            </a:r>
            <a:r>
              <a:rPr lang="ru-RU" altLang="ru-RU" sz="2200" dirty="0"/>
              <a:t>процессе игры вам предстоит: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altLang="ru-RU" sz="2200" dirty="0"/>
              <a:t>• Решать кейсы, основанные на реальных ситуациях из практики пациентов с муковисцидозом.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altLang="ru-RU" sz="2200" dirty="0"/>
              <a:t>• Участвовать в коллективном обсуждении и голосовании, оценивая предложенные варианты действий.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altLang="ru-RU" sz="2200" dirty="0"/>
              <a:t>• Учиться на правильных ответах и анализировать ошибки для того, чтобы выстраивать долгосрочные конструктивные отношения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17FF0635-79E5-28A7-8D61-A6178C4D2BC2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5B497C8-84EE-C424-1494-D381E0526A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8323FCD-752F-DF5C-7FA7-6E9D1D6C3B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618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EDD4080-78D6-BB91-3B54-82A6AF926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AD4D8538-BDD5-4CC5-C21B-CFC6DFC27E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№10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C690D850-6FB6-1188-7CEA-DE6483EECCD2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984437B-36D9-709E-8709-D6D0948BF1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43F43E6-FD3C-9012-1F5C-C197718F41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A21E339-2FAC-0624-B779-35B2A0F0890E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93812B3-ECA6-B1E2-5F6C-8ECC045C6CFF}"/>
              </a:ext>
            </a:extLst>
          </p:cNvPr>
          <p:cNvSpPr txBox="1"/>
          <p:nvPr/>
        </p:nvSpPr>
        <p:spPr>
          <a:xfrm>
            <a:off x="327004" y="1391239"/>
            <a:ext cx="9295391" cy="2239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выписанном бумажном рецепте вы заметили ошибку. Боитесь, что фармацевт не выдаст лекарство.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оперативно заменить рецепт?</a:t>
            </a:r>
          </a:p>
        </p:txBody>
      </p:sp>
    </p:spTree>
    <p:extLst>
      <p:ext uri="{BB962C8B-B14F-4D97-AF65-F5344CB8AC3E}">
        <p14:creationId xmlns:p14="http://schemas.microsoft.com/office/powerpoint/2010/main" val="29011655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CE5B610-6872-20C8-7EC1-E4C3AC814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24A2CA50-4864-B384-EFCD-8409C81D8C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№11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C1ED3755-79E4-9FB1-6332-C98989BED450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246AAD8-361F-F4C6-5D4F-323BCF82CA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CD3BA80-4A63-54BF-0D30-4FE4883283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53E98E8-A186-044B-59EA-9175DB5FF3A8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E96C2B0-3552-3894-7A13-079729C37C7D}"/>
              </a:ext>
            </a:extLst>
          </p:cNvPr>
          <p:cNvSpPr txBox="1"/>
          <p:nvPr/>
        </p:nvSpPr>
        <p:spPr>
          <a:xfrm>
            <a:off x="327004" y="1391239"/>
            <a:ext cx="9295391" cy="334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Вам назначен препарат, требующий медленного внутривенного введения. В прошлый раз из-за быстрой инъекции у вас возникли побочные эффекты.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убедить медсестру соблюдать инструкцию и не торопиться?</a:t>
            </a:r>
          </a:p>
        </p:txBody>
      </p:sp>
    </p:spTree>
    <p:extLst>
      <p:ext uri="{BB962C8B-B14F-4D97-AF65-F5344CB8AC3E}">
        <p14:creationId xmlns:p14="http://schemas.microsoft.com/office/powerpoint/2010/main" val="25714173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BBE0314-E5E1-8C22-2691-4329B9295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CC300193-996F-677D-CCF0-3E9CA5C16E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№12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4C78F8F3-CFCB-4A56-E08C-7CCED003D13E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B318E93-1F76-0E79-A263-1C9A3C3F83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4685E23-BCC1-8F7A-735B-66B7412EEF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397558F-BEE1-0150-F5A6-BDFCF997A193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C3152B0-E7CD-3AB7-801D-95B30F35C4DE}"/>
              </a:ext>
            </a:extLst>
          </p:cNvPr>
          <p:cNvSpPr txBox="1"/>
          <p:nvPr/>
        </p:nvSpPr>
        <p:spPr>
          <a:xfrm>
            <a:off x="327004" y="1391239"/>
            <a:ext cx="9295391" cy="334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Врач в разговоре использует фразы: «При вашем заболевании -  это нормально» или «Это же муковисцидоз, а не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побочки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не нервничайте», не предлагая решения вашей проблемы. Вы чувствуете, что ваши жалобы обесцениваются.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настоять на полноценном обследовании?</a:t>
            </a:r>
          </a:p>
        </p:txBody>
      </p:sp>
    </p:spTree>
    <p:extLst>
      <p:ext uri="{BB962C8B-B14F-4D97-AF65-F5344CB8AC3E}">
        <p14:creationId xmlns:p14="http://schemas.microsoft.com/office/powerpoint/2010/main" val="2376925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3DCB7B3-FE30-2520-BAEC-ECA985282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C8BCF215-B944-D900-FF90-8A31DE39D0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№13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920F33AB-4406-A0D3-4CD4-F613D62285C5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801FA2E-360E-874D-8735-D17FE6EAE8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3E8E577-F065-C57A-9F67-F76A24ACB4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51F91E6-6D33-4A6A-BA6C-102546FF5658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D26BC07-49EB-9E5F-A292-97DFED0A2010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После обмена историями болезни новая знакомая из чата начинает давать вам непрошеные советы по лечению, считая себя «опытным» пациентом. Её настойчивость вас напрягает.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мягко остановить поток советов?</a:t>
            </a:r>
          </a:p>
        </p:txBody>
      </p:sp>
    </p:spTree>
    <p:extLst>
      <p:ext uri="{BB962C8B-B14F-4D97-AF65-F5344CB8AC3E}">
        <p14:creationId xmlns:p14="http://schemas.microsoft.com/office/powerpoint/2010/main" val="15825407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0DD4C73-06A7-056F-119A-4C05EADD5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4F4E1B2B-BC17-0332-909E-AB839B35A3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№14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5BB45A0F-8302-F8A9-459A-043D0A6983A4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4881144-B7C5-8981-A57F-1B8E2898E9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BBACD98-30B5-D9B4-5EDF-F21AFFD522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2B3BBF-79E4-C7B0-F363-B75CCF7F7785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75062CD-24EE-A8AD-013D-0A66340BA4EB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Мама малыша с МВ  делится страшными историями и мрачными прогнозами. Вы чувствуете, как заражаетесь пессимизмом, не хотите общаться в таком тоне.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защитить свой настрой?</a:t>
            </a:r>
          </a:p>
        </p:txBody>
      </p:sp>
    </p:spTree>
    <p:extLst>
      <p:ext uri="{BB962C8B-B14F-4D97-AF65-F5344CB8AC3E}">
        <p14:creationId xmlns:p14="http://schemas.microsoft.com/office/powerpoint/2010/main" val="17852894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527922C-2E96-DFF9-9956-4745C89AE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99B134FD-515C-D6B3-6047-B6AEC72F1D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№15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4B8ACAAD-F56E-4331-6722-93E05548E36B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F53240C-AE06-9EEB-74B8-C16D225A12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16CDB4D-59B8-ADE8-BBC0-4F3325DFE8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305C721-063E-297F-E80E-E0BF010149BE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88A87F6-4934-B861-60D8-9EB7DC58863E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разговоре с пациентом обсуждаете назначения одного из врачей. Пациент начал резко критиковать доктора. Вы же этим специалистом довольны и знаете его как профессионала.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корректно выразить свою позицию?</a:t>
            </a:r>
          </a:p>
        </p:txBody>
      </p:sp>
    </p:spTree>
    <p:extLst>
      <p:ext uri="{BB962C8B-B14F-4D97-AF65-F5344CB8AC3E}">
        <p14:creationId xmlns:p14="http://schemas.microsoft.com/office/powerpoint/2010/main" val="15019987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395F896-8283-7363-856F-91E666B79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3DD1D29C-F071-5979-1454-BED90BF202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№16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E2F0BD28-EBF3-5D59-D21C-140DB5A584D7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8E13CF7-5B86-5926-35CC-9FBA73026C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A3B15E4-908F-7D2E-6A6D-9EB27F536F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9A9CD57-E0E8-1C81-F68F-1FE973024253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AACC845-A8AB-AC5F-04F4-65E33282462B}"/>
              </a:ext>
            </a:extLst>
          </p:cNvPr>
          <p:cNvSpPr txBox="1"/>
          <p:nvPr/>
        </p:nvSpPr>
        <p:spPr>
          <a:xfrm>
            <a:off x="327004" y="1391239"/>
            <a:ext cx="9295391" cy="334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чате пациентка постоянно жалуется на жизнь,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никомуненужность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на врачей и лечение, создавая гнетущую атмосферу. Вы понимаете ее право на эмоции, но сами хотите сохранять силы и позитивный настрой.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вежливо прервать поток негатива?</a:t>
            </a:r>
          </a:p>
        </p:txBody>
      </p:sp>
    </p:spTree>
    <p:extLst>
      <p:ext uri="{BB962C8B-B14F-4D97-AF65-F5344CB8AC3E}">
        <p14:creationId xmlns:p14="http://schemas.microsoft.com/office/powerpoint/2010/main" val="14851083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C3D1C6E-EAA7-30C9-9004-D768F4061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7FBD2398-BDE4-9075-2E6A-9E1D9BA23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№17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E0DE74C0-DCD0-8494-4444-637CA1473664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36BD780-9F1F-BAD5-3C88-058C174566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0B1320-EDCF-64C8-3166-40A292FD60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E59A258-2195-886D-E6B2-1CA7D2679189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C5C9542-92AA-7363-747E-026FDCA60140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Близкий родственник, который переживает о состоянии вашего здоровья, прочитал о новом лекарстве или методе лечения и активно предлагает вам его попробовать.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тактично остановить советы?</a:t>
            </a:r>
          </a:p>
        </p:txBody>
      </p:sp>
    </p:spTree>
    <p:extLst>
      <p:ext uri="{BB962C8B-B14F-4D97-AF65-F5344CB8AC3E}">
        <p14:creationId xmlns:p14="http://schemas.microsoft.com/office/powerpoint/2010/main" val="13603522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17AD7C4-71F1-2845-B1D7-0E3922B00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B20DFA85-D91C-BB13-9A92-23A5F8E17D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№18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D7D0F1FB-F18D-0812-4DB2-5CD8C7B344C6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F5569D2-6E30-B461-0985-90D69BBAD3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FE3D0A7-F84D-8E09-969A-F8BFB772A5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9E7EE5-34F4-E68F-83B0-856EF1A2EE64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7CFB82B-CE99-4496-3682-F8A9C29F37E5}"/>
              </a:ext>
            </a:extLst>
          </p:cNvPr>
          <p:cNvSpPr txBox="1"/>
          <p:nvPr/>
        </p:nvSpPr>
        <p:spPr>
          <a:xfrm>
            <a:off x="327004" y="1391239"/>
            <a:ext cx="9295391" cy="3901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Близкий родственник старшего возраста в состоянии раздражения обвиняет вас в болезни, утверждая, что «у нас в роду такого никогда не было». Вы чувствуете боль и несправедливость этих слов, но хотите сохранить отношения и донести свою позицию.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конструктивно ответить на обвинения?</a:t>
            </a:r>
          </a:p>
        </p:txBody>
      </p:sp>
    </p:spTree>
    <p:extLst>
      <p:ext uri="{BB962C8B-B14F-4D97-AF65-F5344CB8AC3E}">
        <p14:creationId xmlns:p14="http://schemas.microsoft.com/office/powerpoint/2010/main" val="37890498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C61AF15-1E64-1853-F233-459796395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718349EE-2E08-A18B-58F9-111F2C4A70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№19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042DEA3B-6A3C-90E1-BCD5-5CFC7F1B09A5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9E4AA3B-3689-9F22-E17C-84ED029B58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F504383-931C-082D-E710-B91C329942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D059D67-8C98-044D-C5E8-8E45B049290B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D677802-E140-4A30-45D9-B0A1AE5D3D44}"/>
              </a:ext>
            </a:extLst>
          </p:cNvPr>
          <p:cNvSpPr txBox="1"/>
          <p:nvPr/>
        </p:nvSpPr>
        <p:spPr>
          <a:xfrm>
            <a:off x="327004" y="1391239"/>
            <a:ext cx="9295391" cy="3901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Знакомые при встрече постоянно говорят вам шаблонные фразы: «Держись!» и «Ты сильная, может - перерастёт!». От этих слов чувствуете себя одиноко, словно болезнь ребенка и ваши проблемы не видят по-настоящему.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реагировать, чтобы и не обидеть человека, и дать понять, что вам нужен другой формат поддержки?</a:t>
            </a:r>
          </a:p>
        </p:txBody>
      </p:sp>
    </p:spTree>
    <p:extLst>
      <p:ext uri="{BB962C8B-B14F-4D97-AF65-F5344CB8AC3E}">
        <p14:creationId xmlns:p14="http://schemas.microsoft.com/office/powerpoint/2010/main" val="2082474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ъект 2"/>
          <p:cNvSpPr>
            <a:spLocks noGrp="1" noChangeArrowheads="1"/>
          </p:cNvSpPr>
          <p:nvPr>
            <p:ph idx="1"/>
          </p:nvPr>
        </p:nvSpPr>
        <p:spPr>
          <a:xfrm>
            <a:off x="495919" y="1283229"/>
            <a:ext cx="11463688" cy="488868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dirty="0" smtClean="0"/>
              <a:t>Игра </a:t>
            </a:r>
            <a:r>
              <a:rPr lang="ru-RU" sz="2200" dirty="0"/>
              <a:t>«ЭКОСИСТЕМА. МУКОВИСЦИДОЗ» адаптирована под потребности пациентов с диагнозом </a:t>
            </a:r>
            <a:r>
              <a:rPr lang="ru-RU" sz="2200" dirty="0" err="1"/>
              <a:t>муковисцидоз</a:t>
            </a:r>
            <a:r>
              <a:rPr lang="ru-RU" sz="2200" dirty="0"/>
              <a:t> и их близких экспертом ВСП </a:t>
            </a:r>
            <a:r>
              <a:rPr lang="ru-RU" sz="2200" dirty="0" err="1"/>
              <a:t>Анпилоговой</a:t>
            </a:r>
            <a:r>
              <a:rPr lang="ru-RU" sz="2200" dirty="0"/>
              <a:t> М.В</a:t>
            </a:r>
            <a:r>
              <a:rPr lang="ru-RU" sz="2200" dirty="0" smtClean="0"/>
              <a:t>., </a:t>
            </a:r>
            <a:r>
              <a:rPr lang="ru-RU" sz="2200" dirty="0"/>
              <a:t>Уполномоченными общественными экспертами Института УОЭ МВ </a:t>
            </a:r>
            <a:r>
              <a:rPr lang="ru-RU" sz="2200" dirty="0" err="1"/>
              <a:t>Пикулевой</a:t>
            </a:r>
            <a:r>
              <a:rPr lang="ru-RU" sz="2200" dirty="0"/>
              <a:t> В.В., Шамсутдиновой М.Е., </a:t>
            </a:r>
            <a:r>
              <a:rPr lang="ru-RU" sz="2200" dirty="0" err="1"/>
              <a:t>Загидуллиной</a:t>
            </a:r>
            <a:r>
              <a:rPr lang="ru-RU" sz="2200" dirty="0"/>
              <a:t> К.Х., Мусиной Е.М., </a:t>
            </a:r>
            <a:r>
              <a:rPr lang="ru-RU" sz="2200" dirty="0" err="1"/>
              <a:t>Нагорняченко</a:t>
            </a:r>
            <a:r>
              <a:rPr lang="ru-RU" sz="2200" dirty="0"/>
              <a:t> Т.Н. в рамках проекта «НКО за пациентов: формирование институтов влияния и сотрудничества», реализуемого с использованием грантов Президента Российской Федерации на развитие гражданского общества, предоставленного Фондом президентских грантов.</a:t>
            </a:r>
          </a:p>
          <a:p>
            <a:pPr>
              <a:lnSpc>
                <a:spcPct val="100000"/>
              </a:lnSpc>
            </a:pPr>
            <a:r>
              <a:rPr lang="ru-RU" sz="2200" dirty="0"/>
              <a:t>Исходная игра «Экосистема ответственного пациента» разработана экспертами ВСП </a:t>
            </a:r>
            <a:r>
              <a:rPr lang="ru-RU" sz="2200" dirty="0" err="1"/>
              <a:t>Анпилоговой</a:t>
            </a:r>
            <a:r>
              <a:rPr lang="ru-RU" sz="2200" dirty="0"/>
              <a:t> М.В., Коровиным А.Г., Сергеевой С.Ю. при участии мастерской настольных игр «</a:t>
            </a:r>
            <a:r>
              <a:rPr lang="ru-RU" sz="2200" dirty="0" err="1"/>
              <a:t>Игрокрафт</a:t>
            </a:r>
            <a:r>
              <a:rPr lang="ru-RU" sz="2200" dirty="0"/>
              <a:t>» (</a:t>
            </a:r>
            <a:r>
              <a:rPr lang="ru-RU" sz="2200" dirty="0">
                <a:hlinkClick r:id="rId2"/>
              </a:rPr>
              <a:t>igrocraft.com</a:t>
            </a:r>
            <a:r>
              <a:rPr lang="ru-RU" sz="2200" dirty="0"/>
              <a:t>) в рамках проекта «Ответственный пациент. Ответственное поведение. Ответственная позиция НКО», реализуемого с использованием грантов Президента Российской Федерации на развитие гражданского общества, предоставленного Фондом президентских </a:t>
            </a:r>
            <a:r>
              <a:rPr lang="ru-RU" sz="2200" dirty="0" smtClean="0"/>
              <a:t>грантов</a:t>
            </a:r>
            <a:r>
              <a:rPr lang="ru-RU" sz="2200" dirty="0"/>
              <a:t>.</a:t>
            </a:r>
          </a:p>
        </p:txBody>
      </p:sp>
      <p:cxnSp>
        <p:nvCxnSpPr>
          <p:cNvPr id="2" name="Прямая соединительная линия 1"/>
          <p:cNvCxnSpPr/>
          <p:nvPr/>
        </p:nvCxnSpPr>
        <p:spPr>
          <a:xfrm>
            <a:off x="9338033" y="295294"/>
            <a:ext cx="0" cy="801743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t="93480"/>
          <a:stretch>
            <a:fillRect/>
          </a:stretch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77472" r="2253" b="82271"/>
          <a:stretch>
            <a:fillRect/>
          </a:stretch>
        </p:blipFill>
        <p:spPr>
          <a:xfrm>
            <a:off x="9445451" y="1"/>
            <a:ext cx="2471912" cy="121585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86602" y="491338"/>
            <a:ext cx="4947920" cy="615549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+mj-cs"/>
              </a:rPr>
              <a:t>ИСТОРИЯ</a:t>
            </a:r>
          </a:p>
        </p:txBody>
      </p:sp>
    </p:spTree>
    <p:extLst>
      <p:ext uri="{BB962C8B-B14F-4D97-AF65-F5344CB8AC3E}">
        <p14:creationId xmlns:p14="http://schemas.microsoft.com/office/powerpoint/2010/main" val="331157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199223-3764-30E1-9A86-290F18C70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C51C4D3F-D05C-9720-5C9C-E5B76E0C5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№20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23676C1F-4E2C-2D47-D9D9-6CA1FB1A1C37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EAC29EC-E94C-8DBA-23A5-F8E74FFE84D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3B49DBD-AF9C-8915-C060-A3EE9FE587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9BD43F7-F8DF-CE19-1CCE-AC56DF83A528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782A2D3-E081-06AB-3254-30403174317B}"/>
              </a:ext>
            </a:extLst>
          </p:cNvPr>
          <p:cNvSpPr txBox="1"/>
          <p:nvPr/>
        </p:nvSpPr>
        <p:spPr>
          <a:xfrm>
            <a:off x="327004" y="1391239"/>
            <a:ext cx="9295391" cy="1685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Друг (подруга) советует «меньше думать о болезни» и «проще относиться», когда вы делитесь трудностями лечения ребенка. Вы чувствуете непонимание. </a:t>
            </a:r>
          </a:p>
        </p:txBody>
      </p:sp>
    </p:spTree>
    <p:extLst>
      <p:ext uri="{BB962C8B-B14F-4D97-AF65-F5344CB8AC3E}">
        <p14:creationId xmlns:p14="http://schemas.microsoft.com/office/powerpoint/2010/main" val="22175853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EC8F3A1-566A-221B-522E-781C9E07D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0C766EC2-120A-1E58-50DA-B16796D380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№21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AE10F158-5F2F-E3B7-9CD0-F34EB96D2A3B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884CB5F-162B-DE14-BB4B-EE9E642E90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81E1218-746A-6C68-8772-D54C93A67B3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1003A63-B345-FFF8-0C16-EBC4278CD1F3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7022F60-5BD1-7B76-5428-F99929B61B54}"/>
              </a:ext>
            </a:extLst>
          </p:cNvPr>
          <p:cNvSpPr txBox="1"/>
          <p:nvPr/>
        </p:nvSpPr>
        <p:spPr>
          <a:xfrm>
            <a:off x="327004" y="1391239"/>
            <a:ext cx="9295391" cy="334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Новичок в чате пациентской НКО попросил помочь с заявлением, а затем — организовать консультацию врача. Вы хотите помочь, но чувствуете, что это выходит за рамки ваших возможностей.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корректно обозначить границы?</a:t>
            </a:r>
          </a:p>
        </p:txBody>
      </p:sp>
    </p:spTree>
    <p:extLst>
      <p:ext uri="{BB962C8B-B14F-4D97-AF65-F5344CB8AC3E}">
        <p14:creationId xmlns:p14="http://schemas.microsoft.com/office/powerpoint/2010/main" val="13848187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6BF9845-D96A-2DE0-59BF-C0BDC3CB2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A0428FE3-EE1D-A1C0-A8AE-88664F59DD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№22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FDF3EC2C-1A52-6C7F-139F-060462C7CF4D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C8F61E8-C302-5CE2-2071-6B027FFCAD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98C9C83-BA98-1588-0B6D-4B53A9986F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D158697-2818-03F0-E8A6-4C39A164C35B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D422B04-A49C-0432-864A-540FB93EBC95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 недавно узнали о существовании пациентской НКО по вашему заболеванию, но пока не понимаете, как она может помочь именно вам.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чего начать взаимодействие?</a:t>
            </a:r>
          </a:p>
        </p:txBody>
      </p:sp>
    </p:spTree>
    <p:extLst>
      <p:ext uri="{BB962C8B-B14F-4D97-AF65-F5344CB8AC3E}">
        <p14:creationId xmlns:p14="http://schemas.microsoft.com/office/powerpoint/2010/main" val="9987196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E6C7B53-5372-853A-9215-8FE174EDF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BB947148-1118-577A-026D-983827A1A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№23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C05170D2-08D6-F2E7-5D57-4EDE798E8865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5C99D65-6A38-F814-C183-5BF1237F6D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6DC49CB-5AA5-011C-9E2B-D2C30C00D0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960621A-439F-F6E8-9227-A3B53DA21E5B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8144BFC-CAE5-906C-18AF-1D66D3C74F8F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 стали свидетелем конфликта в чате НКО: два участника спорят о методах лечения, и дискуссия переходит на личности. Хочется сохранить доброжелательную атмосферу.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помочь деэскалировать ситуацию?</a:t>
            </a:r>
          </a:p>
        </p:txBody>
      </p:sp>
    </p:spTree>
    <p:extLst>
      <p:ext uri="{BB962C8B-B14F-4D97-AF65-F5344CB8AC3E}">
        <p14:creationId xmlns:p14="http://schemas.microsoft.com/office/powerpoint/2010/main" val="14955120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31EB4E-839C-0C34-8E29-B5AE1BE8C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EE2C3B33-8220-C77D-1CC0-6E3EC0A4D6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№24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E2340B1D-C48D-6173-E973-FA73609749B7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7914E94-0097-D839-32C6-FE2893C2DF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39BA2A6-4AA7-E8C0-0716-B66834A7DC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FFB442D-5B31-649C-4006-EB19E025AB7C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EE0A4FF-E797-43C3-4103-5E7B7ACDAA47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 записались на важное мероприятие от пациентской НКО, но в последний момент самочувствие ухудшилось. Вы не хотите подводить организаторов и выглядеть ненадежным.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правильно отменить участие?</a:t>
            </a:r>
          </a:p>
        </p:txBody>
      </p:sp>
    </p:spTree>
    <p:extLst>
      <p:ext uri="{BB962C8B-B14F-4D97-AF65-F5344CB8AC3E}">
        <p14:creationId xmlns:p14="http://schemas.microsoft.com/office/powerpoint/2010/main" val="36892534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6ADF8FD-EE5E-0F51-A1A6-70956E1D8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95617D6C-8169-C80B-CBB2-E0885408C4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№25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56A09633-7FD7-DBBC-63AC-7731D217CFE4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F17F7F3-C773-54EC-CC21-491DC51B36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1E1141C-B093-E07C-1234-3D67BCE1D1D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1DF8D9E-1C8D-0D3B-134F-65804B21605B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DBB88E6-F785-DAE5-7F36-71EC49EF3F47}"/>
              </a:ext>
            </a:extLst>
          </p:cNvPr>
          <p:cNvSpPr txBox="1"/>
          <p:nvPr/>
        </p:nvSpPr>
        <p:spPr>
          <a:xfrm>
            <a:off x="327004" y="1391239"/>
            <a:ext cx="9295391" cy="3901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 обратились в пациентскую НКО с просьбой полностью оформить и отправить ваше заявление в Минздрав. Организация отказалась это сделать, объяснив, что их помощь имеет другие форматы. Вы чувствуете разочарование и непонимание.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правильно действовать дальше?</a:t>
            </a:r>
          </a:p>
        </p:txBody>
      </p:sp>
    </p:spTree>
    <p:extLst>
      <p:ext uri="{BB962C8B-B14F-4D97-AF65-F5344CB8AC3E}">
        <p14:creationId xmlns:p14="http://schemas.microsoft.com/office/powerpoint/2010/main" val="30332818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9566EDD-4406-8544-07D9-D9AF1347E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FF9CAB9A-E282-61E3-AB98-2A3C311D9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Кейс №26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B802F641-4FCA-9905-BF67-DD8AFAD395E0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1398C97-E7B2-6637-6FDA-AF2C5E6312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8171186-6B47-C6D2-331B-CE8B9FE350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8F2B508-674B-0C78-F668-2B843F2CDEAC}"/>
              </a:ext>
            </a:extLst>
          </p:cNvPr>
          <p:cNvSpPr txBox="1"/>
          <p:nvPr/>
        </p:nvSpPr>
        <p:spPr>
          <a:xfrm>
            <a:off x="7975264" y="5630158"/>
            <a:ext cx="4341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ответу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2ADD1E6-39D8-A4E5-1E57-9F1AF45C3A02}"/>
              </a:ext>
            </a:extLst>
          </p:cNvPr>
          <p:cNvSpPr txBox="1"/>
          <p:nvPr/>
        </p:nvSpPr>
        <p:spPr>
          <a:xfrm>
            <a:off x="327004" y="1391239"/>
            <a:ext cx="9295391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 обратились к консультанту пациентской НКО со срочным вопросом о своем заболевании. Он ответил, что не компетентен в данном вопросе и не может помочь.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продолжить общение, чтобы решить вопрос?</a:t>
            </a:r>
          </a:p>
        </p:txBody>
      </p:sp>
    </p:spTree>
    <p:extLst>
      <p:ext uri="{BB962C8B-B14F-4D97-AF65-F5344CB8AC3E}">
        <p14:creationId xmlns:p14="http://schemas.microsoft.com/office/powerpoint/2010/main" val="18922986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75A2D3C-5CB6-1BA1-7A71-5651F6A25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FC822E3-2E78-31FF-8790-2CC64670FA1F}"/>
              </a:ext>
            </a:extLst>
          </p:cNvPr>
          <p:cNvSpPr txBox="1"/>
          <p:nvPr/>
        </p:nvSpPr>
        <p:spPr>
          <a:xfrm>
            <a:off x="5226851" y="3444658"/>
            <a:ext cx="968535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3A7F955-97BC-25F3-4223-76C79FFEE9ED}"/>
              </a:ext>
            </a:extLst>
          </p:cNvPr>
          <p:cNvSpPr txBox="1"/>
          <p:nvPr/>
        </p:nvSpPr>
        <p:spPr>
          <a:xfrm>
            <a:off x="5226850" y="5018956"/>
            <a:ext cx="6557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Ответы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3DB7AA1-3CE3-03F1-BDCF-8E5E20797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6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534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FDECBD5-F05B-42EE-EE26-0442137BB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A3453CB3-B67C-164B-4974-A6D6B649D0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№1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06779631-C48D-2775-214C-37F2E07362BA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9F2F19C-A3C7-8CCF-DC39-E03CDD0B47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F641C759-2F5B-152B-2581-5F6B318051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55A5BA3-6776-8846-6851-F371EB9A21A3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18E2EAA-0AAE-6466-B104-9D2D54D4BADE}"/>
              </a:ext>
            </a:extLst>
          </p:cNvPr>
          <p:cNvSpPr txBox="1"/>
          <p:nvPr/>
        </p:nvSpPr>
        <p:spPr>
          <a:xfrm>
            <a:off x="358796" y="1263157"/>
            <a:ext cx="82099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Задайте вопрос врачу о рисках: «На что обращать внимание при приеме препарата?»</a:t>
            </a:r>
          </a:p>
          <a:p>
            <a:endParaRPr lang="ru-RU" sz="2400" dirty="0"/>
          </a:p>
          <a:p>
            <a:r>
              <a:rPr lang="ru-RU" sz="2400" dirty="0"/>
              <a:t>Уточните сроки наблюдения по данному препарату и как зафиксировать нежелательные реакции</a:t>
            </a:r>
          </a:p>
          <a:p>
            <a:endParaRPr lang="ru-RU" sz="2400" dirty="0"/>
          </a:p>
          <a:p>
            <a:r>
              <a:rPr lang="ru-RU" sz="2400" dirty="0"/>
              <a:t>Обсудите жизненные показания, которые позволят получит препарат по ТН</a:t>
            </a:r>
          </a:p>
        </p:txBody>
      </p:sp>
    </p:spTree>
    <p:extLst>
      <p:ext uri="{BB962C8B-B14F-4D97-AF65-F5344CB8AC3E}">
        <p14:creationId xmlns:p14="http://schemas.microsoft.com/office/powerpoint/2010/main" val="38669334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F33D4B1-A50C-4484-046D-BD8323914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925DAC09-97D8-691C-D65B-0BDE35616B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№2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3E6B9365-E3D4-151E-5112-35C12274D8B1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EF8CF91-FB08-8338-FFDC-9104714180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3384695-66F2-36C8-47CD-80BA02B3E5D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F06E6AE-9C78-BF16-4D4B-D472CE2BF815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125E800-BDD1-91C9-E74D-2BF88CAED220}"/>
              </a:ext>
            </a:extLst>
          </p:cNvPr>
          <p:cNvSpPr txBox="1"/>
          <p:nvPr/>
        </p:nvSpPr>
        <p:spPr>
          <a:xfrm>
            <a:off x="358796" y="1263157"/>
            <a:ext cx="82099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Уточните у врача, по каким именно причинам он отказывает и есть ли у вас медицинские показания для получения направления (в соответствии с приказом Минздрава 1363н).</a:t>
            </a:r>
          </a:p>
          <a:p>
            <a:endParaRPr lang="ru-RU" sz="2400" dirty="0"/>
          </a:p>
          <a:p>
            <a:r>
              <a:rPr lang="ru-RU" sz="2400" dirty="0"/>
              <a:t>Напишите в федеральную клинику с приложением пакета документов с вопросом о наличии медицинских показаний для госпитализации в федеральную клинику. </a:t>
            </a:r>
          </a:p>
        </p:txBody>
      </p:sp>
    </p:spTree>
    <p:extLst>
      <p:ext uri="{BB962C8B-B14F-4D97-AF65-F5344CB8AC3E}">
        <p14:creationId xmlns:p14="http://schemas.microsoft.com/office/powerpoint/2010/main" val="4168060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AA0F0CF-50ED-AE33-4B87-FEB553664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145907F2-EF1C-67F7-6BA7-0A28410173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Что такое «ЭКОСИСТЕМА»?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412EEAA6-A763-F65C-2AAD-BC6639B16C21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3109CC9-427F-44E2-D81C-BE07C67CAD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F522442-5972-B11E-95EC-D327822E98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xmlns="" id="{3F85F073-D568-5570-CDD9-D6D2936756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230153"/>
              </p:ext>
            </p:extLst>
          </p:nvPr>
        </p:nvGraphicFramePr>
        <p:xfrm>
          <a:off x="255387" y="1097036"/>
          <a:ext cx="5500520" cy="5072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DA49F5D-EE0C-5AA9-FCEA-E3B517A9DCD8}"/>
              </a:ext>
            </a:extLst>
          </p:cNvPr>
          <p:cNvSpPr/>
          <p:nvPr/>
        </p:nvSpPr>
        <p:spPr bwMode="auto">
          <a:xfrm>
            <a:off x="5938787" y="1403351"/>
            <a:ext cx="59785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Пациент с хроническими заболеваниями регулярно контактирует с различными субъектами, которые влияют на качество жизни пациента</a:t>
            </a:r>
          </a:p>
          <a:p>
            <a:pPr>
              <a:defRPr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Пациенту легче использовать все права, блага и возможности, если удается выстроить конструктивные отношения с каждым субъектом на долгий срок </a:t>
            </a:r>
          </a:p>
        </p:txBody>
      </p:sp>
    </p:spTree>
    <p:extLst>
      <p:ext uri="{BB962C8B-B14F-4D97-AF65-F5344CB8AC3E}">
        <p14:creationId xmlns:p14="http://schemas.microsoft.com/office/powerpoint/2010/main" val="3050400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D62F190-257D-5986-96F9-6068F7102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7E5DE460-7DC3-2FE5-5965-4F55D84B16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№3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2437525C-7A02-5228-4934-EE1C587E454E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4332685-4CD0-38A6-C568-E45533A9E3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B285466-049D-309C-006F-AA689A0DCA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CC5A960-72A3-7778-843A-5DA7CC32E5C1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68148C9-C1AA-F62C-7289-C117985C9B47}"/>
              </a:ext>
            </a:extLst>
          </p:cNvPr>
          <p:cNvSpPr txBox="1"/>
          <p:nvPr/>
        </p:nvSpPr>
        <p:spPr>
          <a:xfrm>
            <a:off x="358796" y="1263157"/>
            <a:ext cx="820992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Вежливо остановите врача: «Извините, мне важно понять всё точно. Не могли бы Вы объяснить проще?»</a:t>
            </a:r>
          </a:p>
          <a:p>
            <a:r>
              <a:rPr lang="ru-RU" sz="2400" dirty="0"/>
              <a:t>ИЛИ</a:t>
            </a:r>
          </a:p>
          <a:p>
            <a:r>
              <a:rPr lang="ru-RU" sz="2400" dirty="0"/>
              <a:t>Уточняйте значение каждого непонятного термина.</a:t>
            </a:r>
          </a:p>
          <a:p>
            <a:r>
              <a:rPr lang="ru-RU" sz="2400" dirty="0"/>
              <a:t>ИЛИ</a:t>
            </a:r>
          </a:p>
          <a:p>
            <a:r>
              <a:rPr lang="ru-RU" sz="2400" dirty="0"/>
              <a:t>Повторяйте объяснения своими словами: «Правильно ли я понял, что...»</a:t>
            </a:r>
          </a:p>
          <a:p>
            <a:r>
              <a:rPr lang="ru-RU" sz="2400" dirty="0"/>
              <a:t>ИЛИ</a:t>
            </a:r>
          </a:p>
          <a:p>
            <a:r>
              <a:rPr lang="ru-RU" sz="2400" dirty="0"/>
              <a:t>Попросите показать схемы или написать ключевые рекомендации.</a:t>
            </a:r>
          </a:p>
        </p:txBody>
      </p:sp>
    </p:spTree>
    <p:extLst>
      <p:ext uri="{BB962C8B-B14F-4D97-AF65-F5344CB8AC3E}">
        <p14:creationId xmlns:p14="http://schemas.microsoft.com/office/powerpoint/2010/main" val="7623587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DE31896-07DF-C8B5-681C-6F1FBA0C4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EC95076B-5479-DCBF-2039-DE9CC5EF29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№4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1FBD7CC0-4EE7-6B7B-C788-D3294843FB4A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D019AAF-9BBD-8271-9872-56D862E84C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A1685BA-CA37-DC57-BEBD-0FEFDB9AD30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30DE3F7-ECF7-6773-E51C-0D358CE9AD81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72B7D67-DD8B-FE57-F907-51C8FE2DD53D}"/>
              </a:ext>
            </a:extLst>
          </p:cNvPr>
          <p:cNvSpPr txBox="1"/>
          <p:nvPr/>
        </p:nvSpPr>
        <p:spPr>
          <a:xfrm>
            <a:off x="364852" y="1294766"/>
            <a:ext cx="82099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Изучите классификацию критериев при осуществлении МСЭ (приказ 374н). Найдите номер МКБ своей болезни в критериях, чтобы понять наличие показаний для инвалидности. </a:t>
            </a:r>
          </a:p>
          <a:p>
            <a:endParaRPr lang="ru-RU" sz="2400" dirty="0"/>
          </a:p>
          <a:p>
            <a:r>
              <a:rPr lang="ru-RU" sz="2400" dirty="0"/>
              <a:t>Если показания есть, то обратитесь к заведующему поликлиникой с запросом о проведении врачебной комиссии.</a:t>
            </a:r>
          </a:p>
        </p:txBody>
      </p:sp>
    </p:spTree>
    <p:extLst>
      <p:ext uri="{BB962C8B-B14F-4D97-AF65-F5344CB8AC3E}">
        <p14:creationId xmlns:p14="http://schemas.microsoft.com/office/powerpoint/2010/main" val="37304199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C7B4988-E3CC-7EEF-0A26-0B63606B0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84E3756D-FD36-A6F1-0544-E5CE0E2574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№5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2B963243-D0F5-D03F-1653-F07852F1B977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241D78F-484B-824B-8EF1-D2CF7C21176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9B1F16-B730-0C2D-0572-0DF2507747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FB28ADE-8303-0558-3960-DFBB57EC97A5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C0CE3C1-B102-A87F-94CE-99CCA1008ABD}"/>
              </a:ext>
            </a:extLst>
          </p:cNvPr>
          <p:cNvSpPr txBox="1"/>
          <p:nvPr/>
        </p:nvSpPr>
        <p:spPr>
          <a:xfrm>
            <a:off x="358796" y="1263157"/>
            <a:ext cx="820992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Попросите врача объяснить преимущества и риски лечения, учесть сопутствующие заболевания.</a:t>
            </a:r>
          </a:p>
          <a:p>
            <a:endParaRPr lang="ru-RU" sz="2400" dirty="0"/>
          </a:p>
          <a:p>
            <a:r>
              <a:rPr lang="ru-RU" sz="2400" dirty="0"/>
              <a:t>Изучите инструкцию по применению препарата, обсудите с врачом побочные явления и соотношение вреда и пользы.</a:t>
            </a:r>
          </a:p>
          <a:p>
            <a:endParaRPr lang="ru-RU" sz="2400" dirty="0"/>
          </a:p>
          <a:p>
            <a:r>
              <a:rPr lang="ru-RU" sz="2400" dirty="0"/>
              <a:t>Проконсультируйтесь в пациентской НКО об опыте других пациентов.</a:t>
            </a:r>
          </a:p>
          <a:p>
            <a:endParaRPr lang="ru-RU" sz="2400" dirty="0"/>
          </a:p>
          <a:p>
            <a:r>
              <a:rPr lang="ru-RU" sz="2400" dirty="0"/>
              <a:t>Рассмотрите возможность получения второго врачебного мнения.</a:t>
            </a:r>
          </a:p>
        </p:txBody>
      </p:sp>
    </p:spTree>
    <p:extLst>
      <p:ext uri="{BB962C8B-B14F-4D97-AF65-F5344CB8AC3E}">
        <p14:creationId xmlns:p14="http://schemas.microsoft.com/office/powerpoint/2010/main" val="2084759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0270745-6CF9-0D84-D16D-441C2278D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E31F732D-625C-426C-CCE2-AC101D50B7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№6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1F74E568-E025-6495-7352-EDC9031EB1CB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D024644-EC42-DA59-2C97-C68D8D4E12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EAAC216-477D-27E5-7B84-6388958671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D37FCD5-7EF5-CFB1-6C5E-6B9AD26C426B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A57ED5D-5F83-55C3-67DE-DD15AB2A6F5D}"/>
              </a:ext>
            </a:extLst>
          </p:cNvPr>
          <p:cNvSpPr txBox="1"/>
          <p:nvPr/>
        </p:nvSpPr>
        <p:spPr>
          <a:xfrm>
            <a:off x="358796" y="1263157"/>
            <a:ext cx="82099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Вежливо озвучьте «Я вижу, что Вы сейчас торопитесь. Мне важно успеть обсудить 3 ключевых момента»</a:t>
            </a:r>
          </a:p>
          <a:p>
            <a:r>
              <a:rPr lang="ru-RU" sz="2400" dirty="0"/>
              <a:t>ИЛИ</a:t>
            </a:r>
          </a:p>
          <a:p>
            <a:r>
              <a:rPr lang="ru-RU" sz="2400" dirty="0"/>
              <a:t>«К сожалению, мы не смогли обсудить все вопросы, потому что у Вас было мало времени. Как я могу попасть к Вам в ближайшее время, чтобы получить недостающую информацию?»</a:t>
            </a:r>
          </a:p>
        </p:txBody>
      </p:sp>
    </p:spTree>
    <p:extLst>
      <p:ext uri="{BB962C8B-B14F-4D97-AF65-F5344CB8AC3E}">
        <p14:creationId xmlns:p14="http://schemas.microsoft.com/office/powerpoint/2010/main" val="19091680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4BF5AEE-17B4-DB01-C925-7C83EC9EA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431AC81E-1AB1-155D-0096-9DEF39E982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№7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E10D2C16-FBE9-F958-013C-1261918F511D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AABEEFD-7E31-7C87-083B-F4060CD900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D7550C2-3D00-2643-2FFB-216FB2E92B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74BFFD6-CB88-3F3F-D887-FC64B9CAF122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2252A5B-8CB8-0736-B11A-7B18CB4FDBCD}"/>
              </a:ext>
            </a:extLst>
          </p:cNvPr>
          <p:cNvSpPr txBox="1"/>
          <p:nvPr/>
        </p:nvSpPr>
        <p:spPr>
          <a:xfrm>
            <a:off x="358796" y="1263157"/>
            <a:ext cx="820992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Заведите специальный блокнот для записи вопросов по мере их возникновения.</a:t>
            </a:r>
          </a:p>
          <a:p>
            <a:r>
              <a:rPr lang="ru-RU" sz="2400" dirty="0"/>
              <a:t>ИЛИ</a:t>
            </a:r>
          </a:p>
          <a:p>
            <a:r>
              <a:rPr lang="ru-RU" sz="2400" dirty="0"/>
              <a:t>Используйте приложение-напоминание или заметки в телефоне.</a:t>
            </a:r>
          </a:p>
          <a:p>
            <a:r>
              <a:rPr lang="ru-RU" sz="2400" dirty="0"/>
              <a:t>ИЛИ</a:t>
            </a:r>
          </a:p>
          <a:p>
            <a:r>
              <a:rPr lang="ru-RU" sz="2400" dirty="0"/>
              <a:t>Перед приемом выделите 3 самых важных вопроса.</a:t>
            </a:r>
          </a:p>
          <a:p>
            <a:endParaRPr lang="ru-RU" sz="2400" dirty="0"/>
          </a:p>
          <a:p>
            <a:r>
              <a:rPr lang="ru-RU" sz="2400" dirty="0"/>
              <a:t>Не стесняйтесь зачитывать вопросы врачу и фиксировать ответы.</a:t>
            </a:r>
          </a:p>
        </p:txBody>
      </p:sp>
    </p:spTree>
    <p:extLst>
      <p:ext uri="{BB962C8B-B14F-4D97-AF65-F5344CB8AC3E}">
        <p14:creationId xmlns:p14="http://schemas.microsoft.com/office/powerpoint/2010/main" val="4771639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C7D8B3-F739-A37E-F031-EB0AD6361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8F7F9530-C949-183A-E334-E04D5D14F6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№8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AB71E02C-B5B8-04E3-D4C5-C2025CB9E3F9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DF488A28-243A-EEAE-163B-2C8C91AB96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70A53F2-D8D5-5128-8794-67E0AE4597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E45F28B-797E-8942-583A-078670A62C9F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D069FF1-148A-B220-04CE-C1C098CADD26}"/>
              </a:ext>
            </a:extLst>
          </p:cNvPr>
          <p:cNvSpPr txBox="1"/>
          <p:nvPr/>
        </p:nvSpPr>
        <p:spPr>
          <a:xfrm>
            <a:off x="358796" y="1263157"/>
            <a:ext cx="82099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Начните с демонстрации уважения опыту и квалификации врача: «Я ценю ваш опыт, и хотел обсудить исследование, которое я нашел».</a:t>
            </a:r>
          </a:p>
          <a:p>
            <a:endParaRPr lang="ru-RU" sz="2400" dirty="0"/>
          </a:p>
          <a:p>
            <a:r>
              <a:rPr lang="ru-RU" sz="2400" dirty="0"/>
              <a:t>Покажите источник и спросите: «Как вы думаете, может этот метод подойти мне?»</a:t>
            </a:r>
          </a:p>
          <a:p>
            <a:endParaRPr lang="ru-RU" sz="2400" dirty="0"/>
          </a:p>
          <a:p>
            <a:r>
              <a:rPr lang="ru-RU" sz="2400" dirty="0"/>
              <a:t>Совместно решите, как учесть новую информацию в вашем лечении.</a:t>
            </a:r>
          </a:p>
        </p:txBody>
      </p:sp>
    </p:spTree>
    <p:extLst>
      <p:ext uri="{BB962C8B-B14F-4D97-AF65-F5344CB8AC3E}">
        <p14:creationId xmlns:p14="http://schemas.microsoft.com/office/powerpoint/2010/main" val="12376263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94784A2-E795-65A2-BF9D-C041853B9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2E4E4F60-2583-2AFD-E052-54524FA1BE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№9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2CE17CF7-B9F0-79DD-641B-B8CDB4407B82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00EE7F4-CA9B-E9DB-8C96-E17D8DE05A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8C2C008-40DE-15AC-9A2B-9D398D41ED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396A6E8-E1D2-6E2F-CCBD-5389C4C3238C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D9CE3DB-DB27-1DFB-E732-4384859FAFC9}"/>
              </a:ext>
            </a:extLst>
          </p:cNvPr>
          <p:cNvSpPr txBox="1"/>
          <p:nvPr/>
        </p:nvSpPr>
        <p:spPr>
          <a:xfrm>
            <a:off x="358796" y="1263157"/>
            <a:ext cx="82099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Подготовьте аргументы из авторитетных источников.</a:t>
            </a:r>
          </a:p>
          <a:p>
            <a:endParaRPr lang="ru-RU" sz="2400" dirty="0"/>
          </a:p>
          <a:p>
            <a:r>
              <a:rPr lang="ru-RU" sz="2400" dirty="0"/>
              <a:t>Вежливо озвучьте сомнения: «Я изучал информацию о лечении и хотел бы обсудить альтернативы».</a:t>
            </a:r>
          </a:p>
          <a:p>
            <a:endParaRPr lang="ru-RU" sz="2400" dirty="0"/>
          </a:p>
          <a:p>
            <a:r>
              <a:rPr lang="ru-RU" sz="2400" dirty="0"/>
              <a:t>Выслушайте оценку врача.</a:t>
            </a:r>
          </a:p>
          <a:p>
            <a:endParaRPr lang="ru-RU" sz="2400" dirty="0"/>
          </a:p>
          <a:p>
            <a:r>
              <a:rPr lang="ru-RU" sz="2400" dirty="0"/>
              <a:t>Совместно с врачом примите взвешенное решение.</a:t>
            </a:r>
          </a:p>
        </p:txBody>
      </p:sp>
    </p:spTree>
    <p:extLst>
      <p:ext uri="{BB962C8B-B14F-4D97-AF65-F5344CB8AC3E}">
        <p14:creationId xmlns:p14="http://schemas.microsoft.com/office/powerpoint/2010/main" val="33731449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F562E49-1B95-1BAA-A153-AF7F2EEE6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DD6DC092-46E2-866F-7EE5-1A07A3FF0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№10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E80964EF-2FC2-900E-8FC8-D629ED19ED94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7654BE6-DF08-0604-5B76-383FEAB6DBD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BCE0F12-BF55-EA4B-483E-E21B20EF25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DF63893-3BE4-91B7-440A-BB0BA89B72E2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06BA366-6411-09BF-C234-8DF9F6B0C36D}"/>
              </a:ext>
            </a:extLst>
          </p:cNvPr>
          <p:cNvSpPr txBox="1"/>
          <p:nvPr/>
        </p:nvSpPr>
        <p:spPr>
          <a:xfrm>
            <a:off x="358796" y="1263157"/>
            <a:ext cx="820992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Немедленно обратитесь к дежурному администратору для срочной связи с врачом.</a:t>
            </a:r>
          </a:p>
          <a:p>
            <a:r>
              <a:rPr lang="ru-RU" sz="2400" dirty="0"/>
              <a:t>ИЛИ </a:t>
            </a:r>
          </a:p>
          <a:p>
            <a:r>
              <a:rPr lang="ru-RU" sz="2400" dirty="0"/>
              <a:t>Обратитесь в отдел по выписке лекарственных препаратов в поликлинике</a:t>
            </a:r>
          </a:p>
          <a:p>
            <a:r>
              <a:rPr lang="ru-RU" sz="2400" dirty="0"/>
              <a:t>ИЛИ </a:t>
            </a:r>
          </a:p>
          <a:p>
            <a:r>
              <a:rPr lang="ru-RU" sz="2400" dirty="0"/>
              <a:t>Обратитесь к заведующей отделением</a:t>
            </a:r>
          </a:p>
          <a:p>
            <a:endParaRPr lang="ru-RU" sz="2400" dirty="0"/>
          </a:p>
          <a:p>
            <a:r>
              <a:rPr lang="ru-RU" sz="2400" dirty="0"/>
              <a:t>Вежливо объясните ситуацию и настойчиво попросите организовать выдачу препарата, потому что вам нельзя пропускать прием препарата.</a:t>
            </a:r>
          </a:p>
        </p:txBody>
      </p:sp>
    </p:spTree>
    <p:extLst>
      <p:ext uri="{BB962C8B-B14F-4D97-AF65-F5344CB8AC3E}">
        <p14:creationId xmlns:p14="http://schemas.microsoft.com/office/powerpoint/2010/main" val="13873205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96223E2-A87A-978B-CDB2-0DE2B60A8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DE8207DB-87CE-F4A9-6F12-B5985A4191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№11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CCEF7E56-9843-7855-9DD7-898E5A1305C8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63D8BFD-9D70-54F5-58C5-3981F1014E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8B12511-F9B5-1113-3B3B-2CAEBFCA55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09D099C-4C77-158E-4B7F-3B4841FBA523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9BAAFD8-9C47-B27A-DC4B-68F970196BDD}"/>
              </a:ext>
            </a:extLst>
          </p:cNvPr>
          <p:cNvSpPr txBox="1"/>
          <p:nvPr/>
        </p:nvSpPr>
        <p:spPr>
          <a:xfrm>
            <a:off x="358796" y="1263157"/>
            <a:ext cx="820992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Вежливо сказать: «В прошлый раз у меня была реакция на быстрое введение препарата. С моим заболеванием очень важно вводить препарат медленно». </a:t>
            </a:r>
          </a:p>
          <a:p>
            <a:endParaRPr lang="ru-RU" sz="2400" dirty="0"/>
          </a:p>
          <a:p>
            <a:r>
              <a:rPr lang="ru-RU" sz="2400" dirty="0"/>
              <a:t>Сделайте акцент на негативных последствиях, возникших из-за неправильной скорости в прошлый раз.</a:t>
            </a:r>
          </a:p>
          <a:p>
            <a:endParaRPr lang="ru-RU" sz="2400" dirty="0"/>
          </a:p>
          <a:p>
            <a:r>
              <a:rPr lang="ru-RU" sz="2400" dirty="0"/>
              <a:t>При возражениях попросите уточнить у лечащего/ дежурного  врача особенности  введения препарата пациенту с МВ.</a:t>
            </a:r>
          </a:p>
        </p:txBody>
      </p:sp>
    </p:spTree>
    <p:extLst>
      <p:ext uri="{BB962C8B-B14F-4D97-AF65-F5344CB8AC3E}">
        <p14:creationId xmlns:p14="http://schemas.microsoft.com/office/powerpoint/2010/main" val="40788409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EC154A1-14EE-781F-F7A9-EAB81D9C6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642CD94D-923F-AC82-04E7-A8D4014CF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№12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11B8A1AF-07F5-8B4A-BA6B-A9ECE0AD0F7D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612093D-EFCD-CE35-BE9C-C3AF00D884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B8BAC1F-9969-3B54-B299-FB227B1FAD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65529F2-EE5D-ABB9-75BB-C2FFEE13F794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A37C1E1-493E-D7D1-46BE-491F3BE9A5BA}"/>
              </a:ext>
            </a:extLst>
          </p:cNvPr>
          <p:cNvSpPr txBox="1"/>
          <p:nvPr/>
        </p:nvSpPr>
        <p:spPr>
          <a:xfrm>
            <a:off x="358796" y="1263157"/>
            <a:ext cx="820992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Сказать: «Я понимаю, что наличие муковисцидоза влияет на все симптомы и осложняет картину. Но для нас эти симптомы не норма.  Давайте, пожалуйста, разберемся в причинах. Какие анализы или обследования можно пройти, чтобы исключить причины?»</a:t>
            </a:r>
          </a:p>
        </p:txBody>
      </p:sp>
    </p:spTree>
    <p:extLst>
      <p:ext uri="{BB962C8B-B14F-4D97-AF65-F5344CB8AC3E}">
        <p14:creationId xmlns:p14="http://schemas.microsoft.com/office/powerpoint/2010/main" val="1027920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0FF013B-64BF-E0E6-4B48-6DD484888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802180C-DB98-E145-4038-03A7AEF9B674}"/>
              </a:ext>
            </a:extLst>
          </p:cNvPr>
          <p:cNvSpPr txBox="1"/>
          <p:nvPr/>
        </p:nvSpPr>
        <p:spPr>
          <a:xfrm>
            <a:off x="5226851" y="3444658"/>
            <a:ext cx="968535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92D15DD-DD5A-C5D2-89B6-55F634B7C1BB}"/>
              </a:ext>
            </a:extLst>
          </p:cNvPr>
          <p:cNvSpPr txBox="1"/>
          <p:nvPr/>
        </p:nvSpPr>
        <p:spPr>
          <a:xfrm>
            <a:off x="5300334" y="5073455"/>
            <a:ext cx="2172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2747475-5756-31AA-7775-FA1A8B3DA0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6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782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2F73EEA-A448-514F-941C-67E06795D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E5570577-11C3-4CFB-959A-A8A31EA02D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№13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7C82FEA4-DA94-D320-CD63-DCB12745ED32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560AB12-9EAD-FF86-5299-570E8EE582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182A2EE-D8A8-577E-5731-BEC5E4D271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ACDDF8A-D772-B2E5-1356-59945FE3D2D4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D844B48-06B8-D76C-51CE-4EA92A3C4391}"/>
              </a:ext>
            </a:extLst>
          </p:cNvPr>
          <p:cNvSpPr txBox="1"/>
          <p:nvPr/>
        </p:nvSpPr>
        <p:spPr>
          <a:xfrm>
            <a:off x="358796" y="1263157"/>
            <a:ext cx="82099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Сказать: «Я ценю твое желание помочь и твой опыт! Пока я договорилась с врачом действовать строго по нашему плану и обсуждать лечение только с ним. Если мне понадобится совет, я обязательно обращусь». </a:t>
            </a:r>
          </a:p>
          <a:p>
            <a:endParaRPr lang="ru-RU" sz="2400" dirty="0"/>
          </a:p>
          <a:p>
            <a:r>
              <a:rPr lang="ru-RU" sz="2400" dirty="0"/>
              <a:t>Это переводит фокус на вашу договоренность с врачом, а не на оценку его советов.</a:t>
            </a:r>
          </a:p>
        </p:txBody>
      </p:sp>
    </p:spTree>
    <p:extLst>
      <p:ext uri="{BB962C8B-B14F-4D97-AF65-F5344CB8AC3E}">
        <p14:creationId xmlns:p14="http://schemas.microsoft.com/office/powerpoint/2010/main" val="204778640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6E204E9-0652-683E-A3CF-ADDA57F8E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4ED95755-72CC-41B1-40F3-44648A5EF6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№14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0AF00C41-FD6A-2E58-A22F-E098FB199813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F672A6D-DDA3-8B38-B82A-9C3731DBD0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7941E55-CBC7-C878-9F5E-5CE229C147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B836B99-7AF7-4CB3-ACC5-12D5D8CA0211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8F98C0A-47A0-8B7A-8B18-665246535B64}"/>
              </a:ext>
            </a:extLst>
          </p:cNvPr>
          <p:cNvSpPr txBox="1"/>
          <p:nvPr/>
        </p:nvSpPr>
        <p:spPr>
          <a:xfrm>
            <a:off x="358796" y="1263157"/>
            <a:ext cx="820992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Вежливо прервите: «Понимаю, но каждый случай муковисцидоза уникален. У каждого своё течение болезни».</a:t>
            </a:r>
          </a:p>
          <a:p>
            <a:endParaRPr lang="ru-RU" sz="2400" dirty="0"/>
          </a:p>
          <a:p>
            <a:r>
              <a:rPr lang="ru-RU" sz="2400" dirty="0"/>
              <a:t>Поделитесь своим взглядом: «Я вижу, что медицина не стоит на месте...». </a:t>
            </a:r>
          </a:p>
          <a:p>
            <a:endParaRPr lang="ru-RU" sz="2400" dirty="0"/>
          </a:p>
          <a:p>
            <a:r>
              <a:rPr lang="ru-RU" sz="2400" dirty="0"/>
              <a:t>Напомните, что есть в регионе взрослые пациенты с МВ в хорошем состоянии </a:t>
            </a:r>
          </a:p>
          <a:p>
            <a:endParaRPr lang="ru-RU" sz="2400" dirty="0"/>
          </a:p>
          <a:p>
            <a:r>
              <a:rPr lang="ru-RU" sz="2400" dirty="0"/>
              <a:t>Предложите обсудить что-то отвлеченное.</a:t>
            </a:r>
          </a:p>
        </p:txBody>
      </p:sp>
    </p:spTree>
    <p:extLst>
      <p:ext uri="{BB962C8B-B14F-4D97-AF65-F5344CB8AC3E}">
        <p14:creationId xmlns:p14="http://schemas.microsoft.com/office/powerpoint/2010/main" val="134120388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F29BEAC-28BA-69B3-C632-F4DBBBC66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7770EE08-DCEE-910E-7DC1-857191A7DC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№15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25F0A106-8FF5-2F9A-7D73-6D0E535D9990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A6B6CEE-2BD6-CE24-B2DD-5C77A4536B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1B530F-74F8-E16D-5DB7-83F94112A4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A142225-B6E5-0765-F84D-F923B63A133A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FCA1E99-B964-315B-8BFF-550833DE9E5C}"/>
              </a:ext>
            </a:extLst>
          </p:cNvPr>
          <p:cNvSpPr txBox="1"/>
          <p:nvPr/>
        </p:nvSpPr>
        <p:spPr>
          <a:xfrm>
            <a:off x="358796" y="1263157"/>
            <a:ext cx="82099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Проявите эмпатию: «Понимаю, что ситуации бывают разные».</a:t>
            </a:r>
          </a:p>
          <a:p>
            <a:endParaRPr lang="ru-RU" sz="2400" dirty="0"/>
          </a:p>
          <a:p>
            <a:r>
              <a:rPr lang="ru-RU" sz="2400" dirty="0"/>
              <a:t>Поделитесь опытом: «В моем случае доктор проявил внимание и компетентность».</a:t>
            </a:r>
          </a:p>
          <a:p>
            <a:endParaRPr lang="ru-RU" sz="2400" dirty="0"/>
          </a:p>
          <a:p>
            <a:r>
              <a:rPr lang="ru-RU" sz="2400" dirty="0"/>
              <a:t>Предложить помощь: «Если нужно, могу подсказать, как я выстраиваю диалог с ним».</a:t>
            </a:r>
          </a:p>
        </p:txBody>
      </p:sp>
    </p:spTree>
    <p:extLst>
      <p:ext uri="{BB962C8B-B14F-4D97-AF65-F5344CB8AC3E}">
        <p14:creationId xmlns:p14="http://schemas.microsoft.com/office/powerpoint/2010/main" val="312029996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93232E6-D982-990D-FB51-9399DCCF7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C517FD77-2241-343F-DE64-EFA55F61FD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№16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AEC9D348-CC08-3D1C-26D0-518CCD1008CB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5D08DE4-03C0-6B88-D8E0-2EA3E09B88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9FAC891-9497-0BC0-26C3-7FC001A1A0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AF46D7F-9005-1DB9-ADC5-9717E7A1004F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9EC5143-2CC5-06AF-E6B1-804063DA8EB1}"/>
              </a:ext>
            </a:extLst>
          </p:cNvPr>
          <p:cNvSpPr txBox="1"/>
          <p:nvPr/>
        </p:nvSpPr>
        <p:spPr>
          <a:xfrm>
            <a:off x="358796" y="1263157"/>
            <a:ext cx="82099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Проявить эмпатию, но обозначить границу: «Мне очень жаль, что ты через это проходишь. Понимаю, как это тяжело. Но нужно сохранять спокойствие, чтобы не терять силы. Надеюсь, тебе тоже станет легче». </a:t>
            </a:r>
          </a:p>
          <a:p>
            <a:endParaRPr lang="ru-RU" sz="2400" dirty="0"/>
          </a:p>
          <a:p>
            <a:r>
              <a:rPr lang="ru-RU" sz="2400" dirty="0"/>
              <a:t>Это сочувственно, но дает понять, что вы не можете быть постоянным «слушателем».</a:t>
            </a:r>
          </a:p>
        </p:txBody>
      </p:sp>
    </p:spTree>
    <p:extLst>
      <p:ext uri="{BB962C8B-B14F-4D97-AF65-F5344CB8AC3E}">
        <p14:creationId xmlns:p14="http://schemas.microsoft.com/office/powerpoint/2010/main" val="375077482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C7F574B-69A6-FC3E-AD51-F4E2D1383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B713DD8A-03E2-19B2-41B5-0F95A455C7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№17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AF05AFB0-099F-1AAE-38A3-3ED0C89389A0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1983AAC-0924-1F28-8652-6FB93ED652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389C753-3398-8893-EDED-79A1F91A71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6B3B00D-973D-DD80-EEA1-E271A79F8BFA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4928D8A-09B8-B45A-BF1A-600E765FBF0B}"/>
              </a:ext>
            </a:extLst>
          </p:cNvPr>
          <p:cNvSpPr txBox="1"/>
          <p:nvPr/>
        </p:nvSpPr>
        <p:spPr>
          <a:xfrm>
            <a:off x="358796" y="1263157"/>
            <a:ext cx="82099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Задайте вопрос врачу о рисках: "На что обращать внимание при приеме препарата?«</a:t>
            </a:r>
          </a:p>
          <a:p>
            <a:endParaRPr lang="ru-RU" sz="2400" dirty="0"/>
          </a:p>
          <a:p>
            <a:r>
              <a:rPr lang="ru-RU" sz="2400" dirty="0"/>
              <a:t>Уточните сроки наблюдения по данному препарату и как зафиксировать нежелательные реакции</a:t>
            </a:r>
          </a:p>
          <a:p>
            <a:endParaRPr lang="ru-RU" sz="2400" dirty="0"/>
          </a:p>
          <a:p>
            <a:r>
              <a:rPr lang="ru-RU" sz="2400" dirty="0"/>
              <a:t>Обсудите жизненные показания, которые позволят получит препарат по ТН</a:t>
            </a:r>
          </a:p>
        </p:txBody>
      </p:sp>
    </p:spTree>
    <p:extLst>
      <p:ext uri="{BB962C8B-B14F-4D97-AF65-F5344CB8AC3E}">
        <p14:creationId xmlns:p14="http://schemas.microsoft.com/office/powerpoint/2010/main" val="16247356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ECE9C2D-15C8-6E67-A66E-E1C060CB1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16C65B77-6E91-7DCC-2F4E-C4E37C9A4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№18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5EAD9E22-7F3A-4768-608E-180926DC01BF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45420E4-00CA-0F96-F6F9-19C192BC8A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F1713C4-5337-FEAC-B2BD-C2E035B11E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CB2AC01-2311-3122-37C9-935C511D7A9F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D444E1E-172F-99DC-CF0A-5451A1CF3BD1}"/>
              </a:ext>
            </a:extLst>
          </p:cNvPr>
          <p:cNvSpPr txBox="1"/>
          <p:nvPr/>
        </p:nvSpPr>
        <p:spPr>
          <a:xfrm>
            <a:off x="274638" y="1225797"/>
            <a:ext cx="820992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Сказать: «Мне очень больно это слышать, ведь никто не виноват в болезни. Муковисцидоз проявляется только если и мама, и папа являются носителями гена заболевания.</a:t>
            </a:r>
          </a:p>
          <a:p>
            <a:endParaRPr lang="ru-RU" sz="2400" dirty="0"/>
          </a:p>
          <a:p>
            <a:r>
              <a:rPr lang="ru-RU" sz="2400" dirty="0"/>
              <a:t>Я понимаю, что ты говоришь это от незнания ситуации, ведь генетические заболевания очень редкие. Но такие слова только ранят. </a:t>
            </a:r>
          </a:p>
          <a:p>
            <a:endParaRPr lang="ru-RU" sz="2400" dirty="0"/>
          </a:p>
          <a:p>
            <a:r>
              <a:rPr lang="ru-RU" sz="2400" dirty="0"/>
              <a:t>Давай лучше направим силы на то, что мы можем изменить сейчас — на поддержку и совместный поиск лучших решений. Мне сейчас очень важна твоя поддержка, а не критика».</a:t>
            </a:r>
          </a:p>
        </p:txBody>
      </p:sp>
    </p:spTree>
    <p:extLst>
      <p:ext uri="{BB962C8B-B14F-4D97-AF65-F5344CB8AC3E}">
        <p14:creationId xmlns:p14="http://schemas.microsoft.com/office/powerpoint/2010/main" val="27347673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3BAC7E7-E761-B4EE-31B1-888CEB912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86545EF0-DD3C-6DBA-F5F5-392853421D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№19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D44715AD-8BDA-F9B9-FA0B-AC94945488F7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943CD2B-BE4E-E17D-C197-353D23CDEA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DD4C26E-6975-E07D-645A-2365C879F4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B54E5E2-ED63-3920-FC97-1614FAC51173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FC14990-FFF2-CA18-BBD6-22BA986661DC}"/>
              </a:ext>
            </a:extLst>
          </p:cNvPr>
          <p:cNvSpPr txBox="1"/>
          <p:nvPr/>
        </p:nvSpPr>
        <p:spPr>
          <a:xfrm>
            <a:off x="358796" y="1263157"/>
            <a:ext cx="82099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Сказать: «Спасибо за твои добрые слова, я ценю, что ты переживаешь. Честно говоря, мне сейчас больше всего помогает, когда просто спрашивают: «Как ты на самом деле?» или поддерживают обычный разговор. Это помогает чувствовать себя человеком, а не только родителем  больного ребенка. Буду очень рад(а) такому общению».</a:t>
            </a:r>
          </a:p>
        </p:txBody>
      </p:sp>
    </p:spTree>
    <p:extLst>
      <p:ext uri="{BB962C8B-B14F-4D97-AF65-F5344CB8AC3E}">
        <p14:creationId xmlns:p14="http://schemas.microsoft.com/office/powerpoint/2010/main" val="15900524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F5DFF7-997A-D8DF-E667-8D1436224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5EAF89F9-6FF6-07B9-1311-E02D9FE77D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№20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075D9FE2-0A62-1063-B703-C65A8D3CF48A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DB5A35E-2404-D1B5-AE3F-58CA91169E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BD4C431-1CDC-392D-FA70-1D1404E1B8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0D99C15-7DB6-AB98-6290-DE26F7A2BA45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3AD8489-8287-B10A-D535-950CAA887731}"/>
              </a:ext>
            </a:extLst>
          </p:cNvPr>
          <p:cNvSpPr txBox="1"/>
          <p:nvPr/>
        </p:nvSpPr>
        <p:spPr>
          <a:xfrm>
            <a:off x="358796" y="1263157"/>
            <a:ext cx="820992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Признайте добрые намерения: «Понимаю, ты хочешь поддержать».</a:t>
            </a:r>
          </a:p>
          <a:p>
            <a:endParaRPr lang="ru-RU" sz="2400" dirty="0"/>
          </a:p>
          <a:p>
            <a:r>
              <a:rPr lang="ru-RU" sz="2400" dirty="0"/>
              <a:t>Объясните: «Это неизлечимое заболевание, которое прогрессирует. Любая инфекция может привести к реанимации. Поэтому я всегда думаю о последствиях своих действий для ребенка. Лечение занимает весь день».</a:t>
            </a:r>
          </a:p>
          <a:p>
            <a:endParaRPr lang="ru-RU" sz="2400" dirty="0"/>
          </a:p>
          <a:p>
            <a:r>
              <a:rPr lang="ru-RU" sz="2400" dirty="0"/>
              <a:t>Конкретизируйте: «Лучшая поддержка для меня - это...» и подскажите, чем друг реально может помочь.</a:t>
            </a:r>
          </a:p>
        </p:txBody>
      </p:sp>
    </p:spTree>
    <p:extLst>
      <p:ext uri="{BB962C8B-B14F-4D97-AF65-F5344CB8AC3E}">
        <p14:creationId xmlns:p14="http://schemas.microsoft.com/office/powerpoint/2010/main" val="41336694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FB4E88D-E18A-5BC4-F836-C0C6EA35F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25054BE5-252D-E8F2-8FAA-B66F5709C1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№21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FADD987B-B873-749E-22AD-1AA9395FD984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4A65C9E-5C33-51F0-8B03-34429F1813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D67685E-5277-A609-F934-2C1B307D83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E14A701-27E1-1925-7BB6-53BA7BE0959F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DC39F49-9269-7973-4EA3-992FA9A9EB7A}"/>
              </a:ext>
            </a:extLst>
          </p:cNvPr>
          <p:cNvSpPr txBox="1"/>
          <p:nvPr/>
        </p:nvSpPr>
        <p:spPr>
          <a:xfrm>
            <a:off x="358796" y="1263157"/>
            <a:ext cx="82099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Поддержите инициативу: «Рад, что вы активно занимаетесь лечением!»</a:t>
            </a:r>
          </a:p>
          <a:p>
            <a:endParaRPr lang="ru-RU" sz="2400" dirty="0"/>
          </a:p>
          <a:p>
            <a:r>
              <a:rPr lang="ru-RU" sz="2400" dirty="0"/>
              <a:t>Предложите алгоритм: «Зайди на Навигатор пациента и найди там шаблон заявлений. Еще шаблон есть в документах чата».</a:t>
            </a:r>
          </a:p>
          <a:p>
            <a:endParaRPr lang="ru-RU" sz="2400" dirty="0"/>
          </a:p>
          <a:p>
            <a:r>
              <a:rPr lang="ru-RU" sz="2400" dirty="0"/>
              <a:t>Четко обозначьте свои границы помощи.</a:t>
            </a:r>
          </a:p>
        </p:txBody>
      </p:sp>
    </p:spTree>
    <p:extLst>
      <p:ext uri="{BB962C8B-B14F-4D97-AF65-F5344CB8AC3E}">
        <p14:creationId xmlns:p14="http://schemas.microsoft.com/office/powerpoint/2010/main" val="82552393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34F2714-04DC-4CA9-8F9A-68F580FC0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98923699-B7DB-E60A-4ABE-AC2C6DFFE9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№22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E97898AF-7B0F-046F-4462-B20BBE698AEA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98046A2-F819-C1F4-D33B-AFAA92472C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3E9FC12-F5B6-28F6-5339-94A93A95D4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8A16DAF-CBAE-998B-3615-807A21B1157F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ABAE269-C7F1-EAC5-653F-B465CB51D75C}"/>
              </a:ext>
            </a:extLst>
          </p:cNvPr>
          <p:cNvSpPr txBox="1"/>
          <p:nvPr/>
        </p:nvSpPr>
        <p:spPr>
          <a:xfrm>
            <a:off x="358796" y="1263157"/>
            <a:ext cx="82099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Изучите информацию об НКО: сайт, сообщество, соцсети.</a:t>
            </a:r>
          </a:p>
          <a:p>
            <a:endParaRPr lang="ru-RU" sz="2400" dirty="0"/>
          </a:p>
          <a:p>
            <a:r>
              <a:rPr lang="ru-RU" sz="2400" dirty="0"/>
              <a:t>Напишите куратору, кратко описав ситуацию: «У меня диагноз X, нужна консультация по…».</a:t>
            </a:r>
          </a:p>
          <a:p>
            <a:endParaRPr lang="ru-RU" sz="2400" dirty="0"/>
          </a:p>
          <a:p>
            <a:r>
              <a:rPr lang="ru-RU" sz="2400" dirty="0"/>
              <a:t>Уточните виды поддержки: юридическая, информационная, психологическая.</a:t>
            </a:r>
          </a:p>
          <a:p>
            <a:endParaRPr lang="ru-RU" sz="2400" dirty="0"/>
          </a:p>
          <a:p>
            <a:r>
              <a:rPr lang="ru-RU" sz="2400" dirty="0"/>
              <a:t>Примите участие в одном мероприятии лично.</a:t>
            </a:r>
          </a:p>
        </p:txBody>
      </p:sp>
    </p:spTree>
    <p:extLst>
      <p:ext uri="{BB962C8B-B14F-4D97-AF65-F5344CB8AC3E}">
        <p14:creationId xmlns:p14="http://schemas.microsoft.com/office/powerpoint/2010/main" val="280667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649690-D3E1-9B19-CB0D-A0A65F839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F4E877EF-DDFA-10D0-B979-EFB9739E57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2386" y="325438"/>
            <a:ext cx="10337851" cy="752475"/>
          </a:xfrm>
        </p:spPr>
        <p:txBody>
          <a:bodyPr/>
          <a:lstStyle/>
          <a:p>
            <a:r>
              <a:rPr lang="ru-RU" altLang="ru-RU" dirty="0"/>
              <a:t>Правила поведения участников</a:t>
            </a:r>
          </a:p>
        </p:txBody>
      </p:sp>
      <p:sp>
        <p:nvSpPr>
          <p:cNvPr id="29698" name="Объект 2">
            <a:extLst>
              <a:ext uri="{FF2B5EF4-FFF2-40B4-BE49-F238E27FC236}">
                <a16:creationId xmlns:a16="http://schemas.microsoft.com/office/drawing/2014/main" xmlns="" id="{510D91E8-F4BF-1A90-C7C1-4505FB73C8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96766" y="1369009"/>
            <a:ext cx="9431353" cy="4888682"/>
          </a:xfrm>
        </p:spPr>
        <p:txBody>
          <a:bodyPr/>
          <a:lstStyle/>
          <a:p>
            <a:pPr lvl="0"/>
            <a:r>
              <a:rPr lang="ru-RU" sz="2400" b="1" dirty="0"/>
              <a:t>Правило «Свободного микрофона»</a:t>
            </a:r>
            <a:r>
              <a:rPr lang="ru-RU" sz="2400" dirty="0"/>
              <a:t> - один говорит, остальные слушают</a:t>
            </a:r>
          </a:p>
          <a:p>
            <a:pPr lvl="0"/>
            <a:r>
              <a:rPr lang="ru-RU" sz="2400" b="1" dirty="0"/>
              <a:t>Правило «3 минуты» - </a:t>
            </a:r>
            <a:r>
              <a:rPr lang="ru-RU" sz="2400" dirty="0"/>
              <a:t>каждый игрок может высказывать своё мнение в течение ТРЕХ минут. </a:t>
            </a:r>
          </a:p>
          <a:p>
            <a:pPr lvl="0"/>
            <a:r>
              <a:rPr lang="ru-RU" sz="2400" b="1" dirty="0"/>
              <a:t>Правило «Не оцениваем других» - </a:t>
            </a:r>
            <a:r>
              <a:rPr lang="ru-RU" sz="2400" dirty="0"/>
              <a:t>не используем оценочные высказывания о других и о том, что они говорят. </a:t>
            </a:r>
          </a:p>
          <a:p>
            <a:pPr lvl="0"/>
            <a:r>
              <a:rPr lang="ru-RU" sz="2400" b="1" dirty="0"/>
              <a:t>Правило «Обмен опытом» - </a:t>
            </a:r>
            <a:r>
              <a:rPr lang="ru-RU" sz="2400" dirty="0"/>
              <a:t>цель игры - не найти «правильный» ответ или «выиграть» спор. Наша цель — прояснить тему и получить рекомендации, услышать других и обменяться опытом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33A705D1-D3D6-06E5-EC90-58212CC76825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6E7E26A-783B-BB2B-CB60-B88FEC63AC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24D13BC-302B-E8DA-9AD8-D7FDC854CB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6750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8678DB2-9563-7185-A582-E7EA054E3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29CB3B72-A529-6A0E-0491-E93846F44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№23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28321971-4570-A839-3129-1222E5DAA6B2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9DF41DC-EF4D-9F00-7746-59395981BD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9503463-8D89-2F9A-B815-53FC097EBB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993A904-D464-E8A6-3969-0617EFB8C6A5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328A11E-A0DD-4473-F838-F9D1F736F9DA}"/>
              </a:ext>
            </a:extLst>
          </p:cNvPr>
          <p:cNvSpPr txBox="1"/>
          <p:nvPr/>
        </p:nvSpPr>
        <p:spPr>
          <a:xfrm>
            <a:off x="358796" y="1263157"/>
            <a:ext cx="82099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Напишите: «Давайте сохранять уважительную атмосферу. Мы все здесь ради поддержки. Каждому помогает что-то свое, и это нормально. Предлагаю вернуться к обмену личным опытом без оценок чужого выбора».</a:t>
            </a:r>
          </a:p>
        </p:txBody>
      </p:sp>
    </p:spTree>
    <p:extLst>
      <p:ext uri="{BB962C8B-B14F-4D97-AF65-F5344CB8AC3E}">
        <p14:creationId xmlns:p14="http://schemas.microsoft.com/office/powerpoint/2010/main" val="429220166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3FEF4EE-278C-559F-6F20-0C9770F3D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E87E69B4-0B83-7CAA-7678-6F931E89DB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№24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BCF4E169-2184-A5BD-3677-6B78883668F6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5996016-EB23-3452-7D34-7742EB9136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4B88274-AB57-8699-1AF5-68EE5D137E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66DA0D0-DF77-9E49-444D-0E017CC3849D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1D835C2-AF6F-9FB7-12C1-C3BEBAC16833}"/>
              </a:ext>
            </a:extLst>
          </p:cNvPr>
          <p:cNvSpPr txBox="1"/>
          <p:nvPr/>
        </p:nvSpPr>
        <p:spPr>
          <a:xfrm>
            <a:off x="358796" y="1263157"/>
            <a:ext cx="82099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Обязательно оперативно позвоните организаторам, чтобы они знали о вашем отсутствии. </a:t>
            </a:r>
          </a:p>
          <a:p>
            <a:endParaRPr lang="ru-RU" sz="2400" dirty="0"/>
          </a:p>
          <a:p>
            <a:r>
              <a:rPr lang="ru-RU" sz="2400" dirty="0"/>
              <a:t>Продублируйте информацию в чат: «К сожалению, я не смогу прийти из-за плохого самочувствия. Очень жаль, что не получится быть с вами».</a:t>
            </a:r>
          </a:p>
        </p:txBody>
      </p:sp>
    </p:spTree>
    <p:extLst>
      <p:ext uri="{BB962C8B-B14F-4D97-AF65-F5344CB8AC3E}">
        <p14:creationId xmlns:p14="http://schemas.microsoft.com/office/powerpoint/2010/main" val="106368353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259129A-BCBA-4D3D-43AD-4277D77D7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08EC0DE0-D8E0-60B7-3DE1-6881A19996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№25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EA817FAF-9EA3-B9EE-E780-7741012BEE13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50DC80F-5A95-E9AE-02BD-183B5506A8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8067201-1952-8E0B-78A9-58BA9DFF9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116E262-B1AA-C044-9F05-ECD26FD6F9F9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3058A57-DCAF-01C2-6F5F-23265DB49A63}"/>
              </a:ext>
            </a:extLst>
          </p:cNvPr>
          <p:cNvSpPr txBox="1"/>
          <p:nvPr/>
        </p:nvSpPr>
        <p:spPr>
          <a:xfrm>
            <a:off x="358796" y="1263157"/>
            <a:ext cx="82099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Уточните у представителей НКО, какую конкретно помощь они могут предоставить: консультацию по оформлению документов, проверку вашего заявления или шаблон для самостоятельной подачи. </a:t>
            </a:r>
          </a:p>
          <a:p>
            <a:endParaRPr lang="ru-RU" sz="2400" dirty="0"/>
          </a:p>
          <a:p>
            <a:r>
              <a:rPr lang="ru-RU" sz="2400" dirty="0"/>
              <a:t>Важно понимать, что НКО не заменяет юриста, но может дать алгоритм действий и указать на типичные ошибки при обращении в Минздрав.</a:t>
            </a:r>
          </a:p>
        </p:txBody>
      </p:sp>
    </p:spTree>
    <p:extLst>
      <p:ext uri="{BB962C8B-B14F-4D97-AF65-F5344CB8AC3E}">
        <p14:creationId xmlns:p14="http://schemas.microsoft.com/office/powerpoint/2010/main" val="192446579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1827807-8D75-53C3-F855-2C758FCCE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D8E4832F-40F3-74E7-B593-24201C9195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Ответ №26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A87338BD-D818-DA4D-629F-6851841D40F8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EFD0350-EE76-5861-BB40-617D3E53ED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5C4E84B-28E8-5611-A4FD-F5F9C0A525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3F17328-9956-15F3-8768-01D81C78244B}"/>
              </a:ext>
            </a:extLst>
          </p:cNvPr>
          <p:cNvSpPr txBox="1"/>
          <p:nvPr/>
        </p:nvSpPr>
        <p:spPr>
          <a:xfrm>
            <a:off x="7884430" y="5415758"/>
            <a:ext cx="3954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hlinkClick r:id="rId3" action="ppaction://hlinksldjump"/>
              </a:rPr>
              <a:t>Переход к вопросам</a:t>
            </a:r>
            <a:endParaRPr lang="ru-R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9D0A6BA-42D9-2ECF-BA0E-A10E1758530D}"/>
              </a:ext>
            </a:extLst>
          </p:cNvPr>
          <p:cNvSpPr txBox="1"/>
          <p:nvPr/>
        </p:nvSpPr>
        <p:spPr>
          <a:xfrm>
            <a:off x="358796" y="1263157"/>
            <a:ext cx="820992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Уточните у консультанта, к кому можно обратиться или где можно найти информацию. </a:t>
            </a:r>
          </a:p>
          <a:p>
            <a:endParaRPr lang="ru-RU" sz="2400" dirty="0"/>
          </a:p>
          <a:p>
            <a:r>
              <a:rPr lang="ru-RU" sz="2400" dirty="0"/>
              <a:t>Если вопрос сложный, то попросите консультанта помочь создать план действий по решению вопроса.</a:t>
            </a:r>
          </a:p>
        </p:txBody>
      </p:sp>
    </p:spTree>
    <p:extLst>
      <p:ext uri="{BB962C8B-B14F-4D97-AF65-F5344CB8AC3E}">
        <p14:creationId xmlns:p14="http://schemas.microsoft.com/office/powerpoint/2010/main" val="217636086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CC6D76-2BCF-00B4-05D9-550B97FA8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8F9DFBD-9B17-6313-016A-1169A86417F7}"/>
              </a:ext>
            </a:extLst>
          </p:cNvPr>
          <p:cNvSpPr txBox="1"/>
          <p:nvPr/>
        </p:nvSpPr>
        <p:spPr>
          <a:xfrm>
            <a:off x="5226851" y="3444658"/>
            <a:ext cx="968535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AFDEE2B-9D93-D6B3-334F-537C606BD429}"/>
              </a:ext>
            </a:extLst>
          </p:cNvPr>
          <p:cNvSpPr txBox="1"/>
          <p:nvPr/>
        </p:nvSpPr>
        <p:spPr>
          <a:xfrm>
            <a:off x="5226850" y="5018956"/>
            <a:ext cx="6557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Подводим итоги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D810A613-0DB0-35E0-E7B1-103CED863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6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23899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A437EAB-3B97-6445-9ADD-1E45E2433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0527C01E-905A-EDD0-CFE7-DA81FC33EC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Итоги в баллах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64841CA1-3C70-0412-12F1-7C066E526BDD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8F5E1AF-36B7-EF80-DB46-80E4C7F6A9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F30C42F-F4A5-0D85-AA48-6AADDFB2D4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786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8F798C1-D426-8FE8-38B0-D7834F954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04CD9757-59EE-9902-A471-84C0950BE2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Обсуждение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B485BEA9-640D-5AF5-1513-A56FDEB5E63A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A6B63D0-8B75-7C44-FCEA-AA380B0A6B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15D245B-30C6-AAE6-571D-C8FE53F276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E02F9C0-E6E6-412F-601B-57AC02AC7B61}"/>
              </a:ext>
            </a:extLst>
          </p:cNvPr>
          <p:cNvSpPr txBox="1"/>
          <p:nvPr/>
        </p:nvSpPr>
        <p:spPr>
          <a:xfrm>
            <a:off x="274638" y="1319768"/>
            <a:ext cx="6094990" cy="2109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Что было ярким и полезным?</a:t>
            </a:r>
            <a:endParaRPr lang="ru-RU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Что примените в жизни?</a:t>
            </a:r>
            <a:endParaRPr lang="ru-RU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Какие еще жизненные ситуации вы хотели бы обсудить? </a:t>
            </a:r>
            <a:endParaRPr lang="ru-RU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244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2F36F24-D203-DE5D-0690-61A3F6B54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8485548F-AB80-211B-B8F8-1CFBBBB91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9764" y="325438"/>
            <a:ext cx="10270474" cy="752475"/>
          </a:xfrm>
        </p:spPr>
        <p:txBody>
          <a:bodyPr/>
          <a:lstStyle/>
          <a:p>
            <a:r>
              <a:rPr lang="ru-RU" altLang="ru-RU" dirty="0"/>
              <a:t>Правила игры </a:t>
            </a:r>
          </a:p>
        </p:txBody>
      </p:sp>
      <p:sp>
        <p:nvSpPr>
          <p:cNvPr id="29698" name="Объект 2">
            <a:extLst>
              <a:ext uri="{FF2B5EF4-FFF2-40B4-BE49-F238E27FC236}">
                <a16:creationId xmlns:a16="http://schemas.microsoft.com/office/drawing/2014/main" xmlns="" id="{BC623813-0086-627C-87DE-BB793CD9E9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81262" y="1369009"/>
            <a:ext cx="11242435" cy="4888682"/>
          </a:xfrm>
        </p:spPr>
        <p:txBody>
          <a:bodyPr/>
          <a:lstStyle/>
          <a:p>
            <a:r>
              <a:rPr lang="ru-RU" sz="2400" dirty="0"/>
              <a:t>Игрок выбирает раздел (например, «Взаимодействие с врачами») и номер кейса. Ведущий открывает текст кейса и зачитывает его. </a:t>
            </a:r>
          </a:p>
          <a:p>
            <a:r>
              <a:rPr lang="ru-RU" sz="2400" dirty="0"/>
              <a:t>Игрок обдумывает ответ и дает своё решение, время для выступления – не более 3 минут.  </a:t>
            </a:r>
          </a:p>
          <a:p>
            <a:r>
              <a:rPr lang="ru-RU" sz="2400" dirty="0"/>
              <a:t>Остальные игроки голосуют, является ли предложенный вариант решения данного кейса верным. Для этого каждый игрок в чате платформы ставит лайк, «+» или другой вариант, доступный вариант (если согласен с ответом) или дизлайк, «-» или другой вариант (если не согласен с ответом). </a:t>
            </a:r>
          </a:p>
          <a:p>
            <a:r>
              <a:rPr lang="ru-RU" sz="2400" dirty="0"/>
              <a:t>После того, как все игроки проголосовали, ведущий находит и зачитывает правильный ответ. Если вариант решения кейса игрока совпадает с ответом на карте, то ведущий начисляет 1 балл игроку. </a:t>
            </a:r>
          </a:p>
          <a:p>
            <a:r>
              <a:rPr lang="ru-RU" sz="2400" dirty="0"/>
              <a:t>Ход переходит следующему участнику. 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02A2F9A3-91CF-BFDC-7611-2AA4692D451D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DD2B9D34-49B8-BE9B-B965-DDA5D1BE8E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6A590AE-959D-C6C4-2778-721AF011AB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787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D4E5853-AC9A-8130-71A6-920443F1F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>
            <a:extLst>
              <a:ext uri="{FF2B5EF4-FFF2-40B4-BE49-F238E27FC236}">
                <a16:creationId xmlns:a16="http://schemas.microsoft.com/office/drawing/2014/main" xmlns="" id="{1E2A6FEB-D1B0-424C-DEDE-ECDBC66A0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762" y="325438"/>
            <a:ext cx="10347476" cy="752475"/>
          </a:xfrm>
        </p:spPr>
        <p:txBody>
          <a:bodyPr/>
          <a:lstStyle/>
          <a:p>
            <a:r>
              <a:rPr lang="ru-RU" altLang="ru-RU" dirty="0"/>
              <a:t>Цель игры </a:t>
            </a:r>
          </a:p>
        </p:txBody>
      </p:sp>
      <p:sp>
        <p:nvSpPr>
          <p:cNvPr id="29698" name="Объект 2">
            <a:extLst>
              <a:ext uri="{FF2B5EF4-FFF2-40B4-BE49-F238E27FC236}">
                <a16:creationId xmlns:a16="http://schemas.microsoft.com/office/drawing/2014/main" xmlns="" id="{9D970A8D-7507-0246-F284-175814805F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35266" y="1369009"/>
            <a:ext cx="11088431" cy="2161423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1. Один из игроков набрал Х баллов (от 3 до 5 баллов – в зависимости от количества участников и времени, отведенного на игру). </a:t>
            </a:r>
          </a:p>
          <a:p>
            <a:pPr marL="0" indent="0">
              <a:buNone/>
            </a:pPr>
            <a:r>
              <a:rPr lang="ru-RU" sz="2400" dirty="0"/>
              <a:t>2. Все игроки ответили на Х кейсов – может быть несколько победителей</a:t>
            </a:r>
          </a:p>
          <a:p>
            <a:pPr marL="0" indent="0">
              <a:buNone/>
            </a:pPr>
            <a:r>
              <a:rPr lang="ru-RU" sz="2400" dirty="0"/>
              <a:t>3. Закончилось оговоренное для игры время – может быть несколько победителей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E541D00A-179C-5E13-3ED3-230894B3A1CB}"/>
              </a:ext>
            </a:extLst>
          </p:cNvPr>
          <p:cNvCxnSpPr>
            <a:cxnSpLocks/>
          </p:cNvCxnSpPr>
          <p:nvPr/>
        </p:nvCxnSpPr>
        <p:spPr>
          <a:xfrm>
            <a:off x="9338033" y="295294"/>
            <a:ext cx="0" cy="801742"/>
          </a:xfrm>
          <a:prstGeom prst="line">
            <a:avLst/>
          </a:prstGeom>
          <a:ln w="38100" cap="rnd">
            <a:gradFill>
              <a:gsLst>
                <a:gs pos="0">
                  <a:srgbClr val="029478"/>
                </a:gs>
                <a:gs pos="100000">
                  <a:srgbClr val="4A257A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7152036-E7A7-3E9E-EF44-6DE3223450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480"/>
          <a:stretch/>
        </p:blipFill>
        <p:spPr>
          <a:xfrm>
            <a:off x="0" y="6410848"/>
            <a:ext cx="12192000" cy="44715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EEABA02-EF8F-5696-9DAF-E00CA52B63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72" r="2253" b="82271"/>
          <a:stretch/>
        </p:blipFill>
        <p:spPr>
          <a:xfrm>
            <a:off x="9445451" y="0"/>
            <a:ext cx="2471912" cy="1215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57A584C-90F6-2A54-DD34-0D3696182F2C}"/>
              </a:ext>
            </a:extLst>
          </p:cNvPr>
          <p:cNvSpPr txBox="1"/>
          <p:nvPr/>
        </p:nvSpPr>
        <p:spPr>
          <a:xfrm>
            <a:off x="2512194" y="4039105"/>
            <a:ext cx="8375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+mj-cs"/>
              </a:rPr>
              <a:t>Какая цель будет в игре на сегодня?</a:t>
            </a:r>
          </a:p>
        </p:txBody>
      </p:sp>
    </p:spTree>
    <p:extLst>
      <p:ext uri="{BB962C8B-B14F-4D97-AF65-F5344CB8AC3E}">
        <p14:creationId xmlns:p14="http://schemas.microsoft.com/office/powerpoint/2010/main" val="3597325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6EF0777-B8BA-F5F0-3C8B-FA16D445C82E}"/>
              </a:ext>
            </a:extLst>
          </p:cNvPr>
          <p:cNvSpPr txBox="1"/>
          <p:nvPr/>
        </p:nvSpPr>
        <p:spPr>
          <a:xfrm>
            <a:off x="5226851" y="3444658"/>
            <a:ext cx="968535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467276E-8C40-9B04-2F31-A9463CB13AAA}"/>
              </a:ext>
            </a:extLst>
          </p:cNvPr>
          <p:cNvSpPr txBox="1"/>
          <p:nvPr/>
        </p:nvSpPr>
        <p:spPr>
          <a:xfrm>
            <a:off x="5226850" y="5018956"/>
            <a:ext cx="6557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Кейсы на взаимодействие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614953D-D1D1-29EF-6C25-DD3F9F80E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6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808627"/>
      </p:ext>
    </p:extLst>
  </p:cSld>
  <p:clrMapOvr>
    <a:masterClrMapping/>
  </p:clrMapOvr>
</p:sld>
</file>

<file path=ppt/theme/theme1.xml><?xml version="1.0" encoding="utf-8"?>
<a:theme xmlns:a="http://schemas.openxmlformats.org/drawingml/2006/main" name="Муковисцидоз">
  <a:themeElements>
    <a:clrScheme name="Пользовательские 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93B86"/>
      </a:accent1>
      <a:accent2>
        <a:srgbClr val="B3A2CB"/>
      </a:accent2>
      <a:accent3>
        <a:srgbClr val="2B9E9B"/>
      </a:accent3>
      <a:accent4>
        <a:srgbClr val="93C06D"/>
      </a:accent4>
      <a:accent5>
        <a:srgbClr val="B33F79"/>
      </a:accent5>
      <a:accent6>
        <a:srgbClr val="70AD47"/>
      </a:accent6>
      <a:hlink>
        <a:srgbClr val="2B9E9B"/>
      </a:hlink>
      <a:folHlink>
        <a:srgbClr val="B33F79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Презентация6" id="{F55E7BEC-62EF-5647-8EB5-B650A5431F63}" vid="{27688EFE-F851-784B-8E1C-6DE5F86A05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Муковисцидоз</Template>
  <TotalTime>1171</TotalTime>
  <Words>3028</Words>
  <Application>Microsoft Office PowerPoint</Application>
  <PresentationFormat>Произвольный</PresentationFormat>
  <Paragraphs>361</Paragraphs>
  <Slides>66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66</vt:i4>
      </vt:variant>
    </vt:vector>
  </HeadingPairs>
  <TitlesOfParts>
    <vt:vector size="68" baseType="lpstr">
      <vt:lpstr>Муковисцидоз</vt:lpstr>
      <vt:lpstr>Microsoft Excel Chart</vt:lpstr>
      <vt:lpstr>Презентация PowerPoint</vt:lpstr>
      <vt:lpstr>Игра «ЭКОСИСТЕМА. МУКОВИСЦИДОЗ»</vt:lpstr>
      <vt:lpstr>Презентация PowerPoint</vt:lpstr>
      <vt:lpstr>Что такое «ЭКОСИСТЕМА»?</vt:lpstr>
      <vt:lpstr>Презентация PowerPoint</vt:lpstr>
      <vt:lpstr>Правила поведения участников</vt:lpstr>
      <vt:lpstr>Правила игры </vt:lpstr>
      <vt:lpstr>Цель игры </vt:lpstr>
      <vt:lpstr>Презентация PowerPoint</vt:lpstr>
      <vt:lpstr>Разделы </vt:lpstr>
      <vt:lpstr>Кейс №1</vt:lpstr>
      <vt:lpstr>Кейс №2</vt:lpstr>
      <vt:lpstr>Кейс №3</vt:lpstr>
      <vt:lpstr>Кейс №4</vt:lpstr>
      <vt:lpstr>Кейс №5</vt:lpstr>
      <vt:lpstr>Кейс №6</vt:lpstr>
      <vt:lpstr>Кейс №7</vt:lpstr>
      <vt:lpstr>Кейс №8</vt:lpstr>
      <vt:lpstr>Кейс №9</vt:lpstr>
      <vt:lpstr>Кейс №10</vt:lpstr>
      <vt:lpstr>Кейс №11</vt:lpstr>
      <vt:lpstr>Кейс №12</vt:lpstr>
      <vt:lpstr>Кейс №13</vt:lpstr>
      <vt:lpstr>Кейс №14</vt:lpstr>
      <vt:lpstr>Кейс №15</vt:lpstr>
      <vt:lpstr>Кейс №16</vt:lpstr>
      <vt:lpstr>Кейс №17</vt:lpstr>
      <vt:lpstr>Кейс №18</vt:lpstr>
      <vt:lpstr>Кейс №19</vt:lpstr>
      <vt:lpstr>Кейс №20</vt:lpstr>
      <vt:lpstr>Кейс №21</vt:lpstr>
      <vt:lpstr>Кейс №22</vt:lpstr>
      <vt:lpstr>Кейс №23</vt:lpstr>
      <vt:lpstr>Кейс №24</vt:lpstr>
      <vt:lpstr>Кейс №25</vt:lpstr>
      <vt:lpstr>Кейс №26</vt:lpstr>
      <vt:lpstr>Презентация PowerPoint</vt:lpstr>
      <vt:lpstr>Ответ №1</vt:lpstr>
      <vt:lpstr>Ответ №2</vt:lpstr>
      <vt:lpstr>Ответ №3</vt:lpstr>
      <vt:lpstr>Ответ №4</vt:lpstr>
      <vt:lpstr>Ответ №5</vt:lpstr>
      <vt:lpstr>Ответ №6</vt:lpstr>
      <vt:lpstr>Ответ №7</vt:lpstr>
      <vt:lpstr>Ответ №8</vt:lpstr>
      <vt:lpstr>Ответ №9</vt:lpstr>
      <vt:lpstr>Ответ №10</vt:lpstr>
      <vt:lpstr>Ответ №11</vt:lpstr>
      <vt:lpstr>Ответ №12</vt:lpstr>
      <vt:lpstr>Ответ №13</vt:lpstr>
      <vt:lpstr>Ответ №14</vt:lpstr>
      <vt:lpstr>Ответ №15</vt:lpstr>
      <vt:lpstr>Ответ №16</vt:lpstr>
      <vt:lpstr>Ответ №17</vt:lpstr>
      <vt:lpstr>Ответ №18</vt:lpstr>
      <vt:lpstr>Ответ №19</vt:lpstr>
      <vt:lpstr>Ответ №20</vt:lpstr>
      <vt:lpstr>Ответ №21</vt:lpstr>
      <vt:lpstr>Ответ №22</vt:lpstr>
      <vt:lpstr>Ответ №23</vt:lpstr>
      <vt:lpstr>Ответ №24</vt:lpstr>
      <vt:lpstr>Ответ №25</vt:lpstr>
      <vt:lpstr>Ответ №26</vt:lpstr>
      <vt:lpstr>Презентация PowerPoint</vt:lpstr>
      <vt:lpstr>Итоги в баллах</vt:lpstr>
      <vt:lpstr>Обсуждение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Екатерина</cp:lastModifiedBy>
  <cp:revision>22</cp:revision>
  <dcterms:created xsi:type="dcterms:W3CDTF">2025-09-23T18:17:54Z</dcterms:created>
  <dcterms:modified xsi:type="dcterms:W3CDTF">2026-04-09T17:02:00Z</dcterms:modified>
</cp:coreProperties>
</file>