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0" r:id="rId4"/>
    <p:sldId id="261" r:id="rId5"/>
    <p:sldId id="263" r:id="rId6"/>
    <p:sldId id="271" r:id="rId7"/>
    <p:sldId id="265" r:id="rId8"/>
    <p:sldId id="264" r:id="rId9"/>
    <p:sldId id="270" r:id="rId10"/>
    <p:sldId id="269" r:id="rId11"/>
    <p:sldId id="272" r:id="rId12"/>
    <p:sldId id="273" r:id="rId13"/>
    <p:sldId id="275" r:id="rId14"/>
    <p:sldId id="274" r:id="rId15"/>
    <p:sldId id="279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7C71B4-56BB-4510-8BB4-7B9A7EF688F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55ADE1-FDCE-490A-8D4C-C98116B935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556792"/>
            <a:ext cx="7056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метод реабилитации лиц с ограниченными возможностями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139315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Попкова  А.С.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реабилитации инвалидов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3286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2019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/>
          <a:lstStyle/>
          <a:p>
            <a:r>
              <a:rPr lang="ru-RU" dirty="0" smtClean="0"/>
              <a:t>Психогенные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363272" cy="19728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Психогенным фактором является воздействие одновременно двух высокоценных мотиваций - желание оказаться верхом на лошади, управлять ею и воздействие инстинкта самосохранения, активизированного боязнью падения, страхом перед этим большим и сильным животным. Эти мотивации помогают раскрыть потенциальные возможности всадника, активно вовлекая его в процесс овладения навыками верховой езды, с преодолением страха и неуверенности и помогает вести борьбу с имеющимися нарушениями с помощью эмоционально стимулирующего животного </a:t>
            </a:r>
            <a:r>
              <a:rPr lang="ru-RU" sz="1800" dirty="0" smtClean="0"/>
              <a:t>– </a:t>
            </a:r>
            <a:r>
              <a:rPr lang="ru-RU" sz="1800" dirty="0" smtClean="0"/>
              <a:t>лошади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pic>
        <p:nvPicPr>
          <p:cNvPr id="20482" name="Picture 2" descr="ÐÐ°ÑÑÐ¸Ð½ÐºÐ¸ Ð¿Ð¾ Ð·Ð°Ð¿ÑÐ¾ÑÑ ÑÐµÐ±ÐµÐ½Ð¾Ðº Ñ Ð»Ð¾ÑÐ°Ð´ÑÑ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24882"/>
            <a:ext cx="7344816" cy="2699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Невербальное общение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1600200"/>
            <a:ext cx="3384376" cy="4873752"/>
          </a:xfrm>
        </p:spPr>
        <p:txBody>
          <a:bodyPr>
            <a:normAutofit fontScale="55000" lnSpcReduction="20000"/>
          </a:bodyPr>
          <a:lstStyle/>
          <a:p>
            <a:r>
              <a:rPr lang="ru-RU" sz="2700" dirty="0" smtClean="0"/>
              <a:t>Когда </a:t>
            </a:r>
            <a:r>
              <a:rPr lang="ru-RU" sz="2700" dirty="0" smtClean="0"/>
              <a:t>всадник взаимодействует с лошадью между ними происходит общение </a:t>
            </a:r>
            <a:r>
              <a:rPr lang="ru-RU" sz="2700" dirty="0" err="1" smtClean="0"/>
              <a:t>неопосредованное</a:t>
            </a:r>
            <a:r>
              <a:rPr lang="ru-RU" sz="2700" dirty="0" smtClean="0"/>
              <a:t>, </a:t>
            </a:r>
            <a:r>
              <a:rPr lang="ru-RU" sz="2700" dirty="0" smtClean="0"/>
              <a:t>благодаря этому всадник с ограниченными возможностями (частичная парализация, тонические нарушения, глухота, слепота, и т.д.) общается с лошадью на тактильном уровне. </a:t>
            </a:r>
            <a:r>
              <a:rPr lang="ru-RU" sz="2700" dirty="0" smtClean="0"/>
              <a:t>Особенно это важно для детей с проблемами со слухом, зрением, немых детей. С каждым занятием они всё больше воспринимают окружающий мир через лошадь, которая со временем становится для них полноправным партнером. Не раз всадники с частичной парализацией нижних конечностей говорили, что на лошади чувствуют, что снова могут ходить.</a:t>
            </a:r>
          </a:p>
          <a:p>
            <a:endParaRPr lang="ru-RU" dirty="0"/>
          </a:p>
        </p:txBody>
      </p:sp>
      <p:pic>
        <p:nvPicPr>
          <p:cNvPr id="39938" name="Picture 2" descr="ÐÐ°ÑÑÐ¸Ð½ÐºÐ¸ Ð¿Ð¾ Ð·Ð°Ð¿ÑÐ¾ÑÑ Ð³Ð»Ð°Ð·Ð° ÑÐµÐ»Ð¾Ð²ÐµÐºÐ° Ð¸ Ð»Ð¾ÑÐ°Ð´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7625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 smtClean="0"/>
              <a:t>) врачебный контроль за адекватностью и эффективностью физических нагрузок, их коррекция в случае необходимости;</a:t>
            </a:r>
          </a:p>
          <a:p>
            <a:r>
              <a:rPr lang="ru-RU" dirty="0" smtClean="0"/>
              <a:t>Б) последовательное наращивание физической активности больного;</a:t>
            </a:r>
          </a:p>
          <a:p>
            <a:r>
              <a:rPr lang="ru-RU" dirty="0" smtClean="0"/>
              <a:t>В) применение </a:t>
            </a:r>
            <a:r>
              <a:rPr lang="ru-RU" dirty="0" err="1" smtClean="0"/>
              <a:t>патогенетически</a:t>
            </a:r>
            <a:r>
              <a:rPr lang="ru-RU" dirty="0" smtClean="0"/>
              <a:t> обоснованного комплекса методов ЛФК - ЛВЕ, лечебной гимнастики, массажа и др.;</a:t>
            </a:r>
          </a:p>
          <a:p>
            <a:r>
              <a:rPr lang="ru-RU" dirty="0" smtClean="0"/>
              <a:t>Г) активное и сознательное участие больного в реабилитационном процессе;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40963" name="Picture 3" descr="C:\Users\user\Desktop\Иппотерапия презентация\z2Ywckqwg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608512" cy="3072342"/>
          </a:xfrm>
          <a:prstGeom prst="rect">
            <a:avLst/>
          </a:prstGeom>
          <a:noFill/>
        </p:spPr>
      </p:pic>
      <p:pic>
        <p:nvPicPr>
          <p:cNvPr id="40964" name="Picture 4" descr="C:\Users\user\Desktop\Иппотерапия презентация\-QSd4IsZmF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18457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861248"/>
          </a:xfrm>
        </p:spPr>
        <p:txBody>
          <a:bodyPr>
            <a:noAutofit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Наклоны корпуса вперед - назад, вправо – влево. </a:t>
            </a:r>
            <a:r>
              <a:rPr lang="ru-RU" dirty="0" smtClean="0"/>
              <a:t>С гимнастической палкой или мячом большого диаметра</a:t>
            </a:r>
          </a:p>
          <a:p>
            <a:r>
              <a:rPr lang="ru-RU" dirty="0" smtClean="0"/>
              <a:t>- </a:t>
            </a:r>
            <a:r>
              <a:rPr lang="ru-RU" dirty="0" smtClean="0"/>
              <a:t>Дыхательные упражнения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Качание шенкелей с дополнительным грузом и без.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Упражнение «ножницы», «мельница»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Упражнения сбивающего характера (неожиданная для всадника смена аллюров)</a:t>
            </a:r>
          </a:p>
          <a:p>
            <a:r>
              <a:rPr lang="ru-RU" dirty="0" smtClean="0"/>
              <a:t>- </a:t>
            </a:r>
            <a:r>
              <a:rPr lang="ru-RU" dirty="0" smtClean="0"/>
              <a:t>Упражнения с закрытыми глазами. </a:t>
            </a:r>
            <a:endParaRPr lang="ru-RU" dirty="0" smtClean="0"/>
          </a:p>
          <a:p>
            <a:r>
              <a:rPr lang="ru-RU" dirty="0" smtClean="0"/>
              <a:t>- Упражнения </a:t>
            </a:r>
            <a:r>
              <a:rPr lang="ru-RU" dirty="0" smtClean="0"/>
              <a:t>на равновесие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85183"/>
            <a:ext cx="8496944" cy="1512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иппотерапевтических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программах  дает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его семьи возможность помимо эффекта физической реабилитации, побывать в новой ситуации, открывающей ему и членам его семьи перспективы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не дело одного дня, а целая система тренировок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поэтому тем, кто собрался ее использовать,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запастись терпением.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обязательно появится.</a:t>
            </a:r>
          </a:p>
          <a:p>
            <a:pPr algn="ctr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43546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"Порой следует верить, 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невероятное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более того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случиться с нами"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Клаус </a:t>
            </a:r>
            <a:r>
              <a:rPr lang="ru-RU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Дж.Джоул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1" name="Picture 3" descr="C:\Users\User\Desktop\ЛОШАДИ\1253268028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376264" cy="29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ЛОШАДИ\l1253258608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30" y="1988840"/>
            <a:ext cx="2277454" cy="29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31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pic>
        <p:nvPicPr>
          <p:cNvPr id="41986" name="Picture 2" descr="C:\Users\user\Desktop\Иппотерапия презентация\oTZ7Cyk7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524328" cy="5016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Desktop\Иппотерапия презентация\_9lqRoUX57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9076"/>
            <a:ext cx="8136904" cy="542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980728"/>
            <a:ext cx="5472608" cy="4320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err="1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греч. – </a:t>
            </a:r>
            <a:r>
              <a:rPr lang="ru-RU" sz="1900" dirty="0" err="1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hippos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лошадь), или, как её ещё называют – </a:t>
            </a:r>
            <a:r>
              <a:rPr lang="ru-RU" sz="1900" dirty="0" err="1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райттерапия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многоплановое и комплексное лечение с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верховой езды (ЛВЕ), одно из разновидностей </a:t>
            </a:r>
            <a:r>
              <a:rPr lang="ru-RU" sz="1900" dirty="0" err="1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анималотерапии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врачевания </a:t>
            </a:r>
            <a:endParaRPr lang="ru-RU" sz="19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животных: кошек, собак и т.д. </a:t>
            </a:r>
            <a:endParaRPr lang="ru-RU" sz="19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err="1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направление </a:t>
            </a:r>
            <a:r>
              <a:rPr lang="ru-RU" sz="1900" dirty="0" err="1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кинезиотерапии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предметом которого является приобретение отсутствующих и/или восстановление утраченных психомоторных навыков человека. 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Названное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методически характеризуется сочетанным использованием мобилизации потенциальных физических, психических возможностей личности </a:t>
            </a:r>
            <a:endParaRPr lang="ru-RU" sz="19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 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endParaRPr lang="ru-RU" sz="1900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5040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Лечение с помощью верховой езды</a:t>
            </a: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4139952" y="5445224"/>
            <a:ext cx="3600400" cy="1296144"/>
          </a:xfrm>
          <a:prstGeom prst="doubleWave">
            <a:avLst>
              <a:gd name="adj1" fmla="val 6250"/>
              <a:gd name="adj2" fmla="val -1114"/>
            </a:avLst>
          </a:prstGeom>
          <a:solidFill>
            <a:srgbClr val="FFF6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Всадник влияет на лошадь и наоборот, они влияют друг на друга, представляя собой единое целое…» </a:t>
            </a:r>
          </a:p>
          <a:p>
            <a:pPr algn="r"/>
            <a:endParaRPr lang="ru-RU" sz="5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1300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Д.М.Цверава</a:t>
            </a:r>
            <a:endParaRPr lang="ru-RU" sz="13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Иппотерапия презентация\2sOcKNE9o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987824" cy="448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19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err="1" smtClean="0">
                <a:effectLst/>
                <a:latin typeface="Monotype Corsiva" pitchFamily="66" charset="0"/>
              </a:rPr>
              <a:t>Иппотерапия</a:t>
            </a:r>
            <a:r>
              <a:rPr lang="ru-RU" sz="2800" b="1" dirty="0" smtClean="0">
                <a:effectLst/>
                <a:latin typeface="Monotype Corsiva" pitchFamily="66" charset="0"/>
              </a:rPr>
              <a:t> эффективна при:</a:t>
            </a:r>
            <a:r>
              <a:rPr lang="ru-RU" sz="1800" b="1" dirty="0" smtClean="0">
                <a:effectLst/>
                <a:latin typeface="Monotype Corsiva" pitchFamily="66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Детский церебральный паралич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Послеоперационная реабилитация.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Ортопедические синдромы.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Нарушения опорно-двигательного аппарата, возникшие вследствие параличей, полиомиелита и других поражений центральной нервной системы.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Рассеянный склероз.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 Поражения органов чувств - слепота, глухота.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Нарушения осанки, сколиоз 1 степени.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Пороки развития конечностей.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Различные формы нарушения интеллекта, возникшие в результате органических или генетических заболеваний 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Синдром Дауна.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Урологические и гинекологические заболевания.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Заболевания дыхательных путей.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effectLst/>
                <a:latin typeface="Monotype Corsiva" pitchFamily="66" charset="0"/>
              </a:rPr>
              <a:t>Нарушения </a:t>
            </a:r>
            <a:r>
              <a:rPr lang="ru-RU" sz="1800" dirty="0" err="1" smtClean="0">
                <a:effectLst/>
                <a:latin typeface="Monotype Corsiva" pitchFamily="66" charset="0"/>
              </a:rPr>
              <a:t>психоэмоциональной</a:t>
            </a:r>
            <a:r>
              <a:rPr lang="ru-RU" sz="1800" dirty="0" smtClean="0">
                <a:effectLst/>
                <a:latin typeface="Monotype Corsiva" pitchFamily="66" charset="0"/>
              </a:rPr>
              <a:t> сферы: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Ранний детский аутизм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неврозы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задержка психического развития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умственная отсталость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шизофрения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эмоциональные расстройства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>
                <a:effectLst/>
                <a:latin typeface="Monotype Corsiva" pitchFamily="66" charset="0"/>
              </a:rPr>
              <a:t>социальная неприспособленность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err="1" smtClean="0">
                <a:effectLst/>
                <a:latin typeface="Monotype Corsiva" pitchFamily="66" charset="0"/>
              </a:rPr>
              <a:t>Девиантное</a:t>
            </a:r>
            <a:r>
              <a:rPr lang="ru-RU" sz="1600" dirty="0" smtClean="0">
                <a:effectLst/>
                <a:latin typeface="Monotype Corsiva" pitchFamily="66" charset="0"/>
              </a:rPr>
              <a:t> поведение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err="1" smtClean="0">
                <a:effectLst/>
                <a:latin typeface="Monotype Corsiva" pitchFamily="66" charset="0"/>
              </a:rPr>
              <a:t>cиндром</a:t>
            </a:r>
            <a:r>
              <a:rPr lang="ru-RU" sz="1600" dirty="0" smtClean="0">
                <a:effectLst/>
                <a:latin typeface="Monotype Corsiva" pitchFamily="66" charset="0"/>
              </a:rPr>
              <a:t> </a:t>
            </a:r>
            <a:r>
              <a:rPr lang="ru-RU" sz="1600" dirty="0" err="1" smtClean="0">
                <a:effectLst/>
                <a:latin typeface="Monotype Corsiva" pitchFamily="66" charset="0"/>
              </a:rPr>
              <a:t>гиперактивности</a:t>
            </a:r>
            <a:r>
              <a:rPr lang="ru-RU" sz="1600" dirty="0" smtClean="0">
                <a:effectLst/>
                <a:latin typeface="Monotype Corsiva" pitchFamily="66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err="1" smtClean="0">
                <a:effectLst/>
                <a:latin typeface="Monotype Corsiva" pitchFamily="66" charset="0"/>
              </a:rPr>
              <a:t>cостояния</a:t>
            </a:r>
            <a:r>
              <a:rPr lang="ru-RU" sz="1600" dirty="0" smtClean="0">
                <a:effectLst/>
                <a:latin typeface="Monotype Corsiva" pitchFamily="66" charset="0"/>
              </a:rPr>
              <a:t> тревожности</a:t>
            </a:r>
            <a:r>
              <a:rPr lang="ru-RU" sz="1600" b="1" dirty="0" smtClean="0">
                <a:effectLst/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600" b="1" dirty="0" smtClean="0"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dirty="0" smtClean="0"/>
              <a:t>Лиз </a:t>
            </a:r>
            <a:r>
              <a:rPr lang="ru-RU" dirty="0" err="1" smtClean="0"/>
              <a:t>Хартел</a:t>
            </a:r>
            <a:endParaRPr lang="ru-RU" dirty="0"/>
          </a:p>
        </p:txBody>
      </p:sp>
      <p:pic>
        <p:nvPicPr>
          <p:cNvPr id="2050" name="Picture 2" descr="lis-hartel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238750" cy="1809751"/>
          </a:xfrm>
          <a:prstGeom prst="rect">
            <a:avLst/>
          </a:prstGeom>
          <a:noFill/>
        </p:spPr>
      </p:pic>
      <p:pic>
        <p:nvPicPr>
          <p:cNvPr id="2052" name="Picture 4" descr="pobrane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2664296" cy="3198405"/>
          </a:xfrm>
          <a:prstGeom prst="rect">
            <a:avLst/>
          </a:prstGeom>
          <a:noFill/>
        </p:spPr>
      </p:pic>
      <p:pic>
        <p:nvPicPr>
          <p:cNvPr id="2054" name="Picture 6" descr="29 Oct 1954, New York, New York, USA --- Mrs. Lis Hartel, Danish horsewoman who is the 1954 world's champion dressage champion in both the men's and women's classes, is shown her during a practice session at Squadron Armory in New York for her appearance in the 66th National Horse Show at Madison Square Garden, November 2-9. Mrs. Hartel, who was stricken with polio in 1944 must still be helped into and out of the saddle. Photo shows Mrs. Hartel being helped to dismount by her groom. --- Image by Â© Bettmann/COR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682555" cy="3140968"/>
          </a:xfrm>
          <a:prstGeom prst="rect">
            <a:avLst/>
          </a:prstGeom>
          <a:noFill/>
        </p:spPr>
      </p:pic>
      <p:pic>
        <p:nvPicPr>
          <p:cNvPr id="2056" name="Picture 8" descr="lis-hartel-1952-olympic-podium-19522"/>
          <p:cNvPicPr>
            <a:picLocks noChangeAspect="1" noChangeArrowheads="1"/>
          </p:cNvPicPr>
          <p:nvPr/>
        </p:nvPicPr>
        <p:blipFill>
          <a:blip r:embed="rId5" cstate="print"/>
          <a:srcRect l="15909" r="25000"/>
          <a:stretch>
            <a:fillRect/>
          </a:stretch>
        </p:blipFill>
        <p:spPr bwMode="auto">
          <a:xfrm>
            <a:off x="6084168" y="3501008"/>
            <a:ext cx="2448272" cy="320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29000"/>
            <a:ext cx="4932159" cy="2841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критерии</a:t>
            </a: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функций; </a:t>
            </a:r>
            <a:endParaRPr lang="ru-RU" sz="16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по конному спорту среди лиц с особенностями развития способствует повышению уровня оценки клиентами самих себя, своих возможностей и своего потенциала; </a:t>
            </a:r>
            <a:endParaRPr lang="ru-RU" sz="16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качества процесса социализации личности; </a:t>
            </a:r>
            <a:endParaRPr lang="ru-RU" sz="16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трудовых </a:t>
            </a: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endParaRPr lang="ru-RU" sz="1600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34" y="236080"/>
            <a:ext cx="8568952" cy="528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Влияние </a:t>
            </a:r>
            <a:r>
              <a:rPr lang="ru-RU" sz="30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иппотерапии</a:t>
            </a: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организм человека </a:t>
            </a:r>
          </a:p>
          <a:p>
            <a:pPr algn="ctr"/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4932159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критерии:</a:t>
            </a:r>
          </a:p>
          <a:p>
            <a:endParaRPr lang="ru-RU" sz="500" b="1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тренировка мышц тела; </a:t>
            </a:r>
            <a:endParaRPr lang="ru-RU" sz="16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равновесия; </a:t>
            </a:r>
            <a:endParaRPr lang="ru-RU" sz="1600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 и пространственной ориентации</a:t>
            </a: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</a:t>
            </a:r>
            <a:r>
              <a:rPr lang="ru-RU" sz="16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 lang="ru-RU" sz="1600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692696"/>
            <a:ext cx="3240360" cy="3586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500" b="1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b="1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1600" b="1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решать следующие основные задачи:</a:t>
            </a:r>
          </a:p>
          <a:p>
            <a:endParaRPr lang="ru-RU" sz="500" b="1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противодействовать отрицательному влиянию гипокинезии, обусловленной болезнью;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физическую активность больного;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восстановлению нарушенных функций;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или восстанавливать утраченные навыки;</a:t>
            </a:r>
          </a:p>
          <a:p>
            <a:endParaRPr lang="ru-RU" sz="1600" b="1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C:\Users\user\Desktop\Иппотерапия презентация\QLLwCOm6N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384376" cy="224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46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Биомеханика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2016224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 трех </a:t>
            </a:r>
            <a:r>
              <a:rPr lang="ru-RU" sz="4000" dirty="0" err="1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взаимоперпендикулярных</a:t>
            </a:r>
            <a:r>
              <a:rPr lang="ru-RU" sz="40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направлениях. Рефлекторные сокращения, практически всей мускулатуры всадника для сохранения равновесия, в том числе активно сокращаются и здоровые и пораженные болезнью мышцы, т.е происходит резкое увеличение кровоснабжения и питания мышц, оптимизация жизнедеятельности всей мышечной системы; Благотворное воздействие мощной мускулатуры животного, которая при движении массирует и прогревает мышцы пациента, температура лошади на 1,5-2 градуса выше, чем у человека;</a:t>
            </a:r>
          </a:p>
          <a:p>
            <a:endParaRPr lang="ru-RU" dirty="0"/>
          </a:p>
        </p:txBody>
      </p:sp>
      <p:pic>
        <p:nvPicPr>
          <p:cNvPr id="37890" name="Picture 2" descr="ÐÐ°ÑÑÐ¸Ð½ÐºÐ¸ Ð¿Ð¾ Ð·Ð°Ð¿ÑÐ¾ÑÑ Ð¼ÑÑÑÑ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616624" cy="3930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124744"/>
            <a:ext cx="4884029" cy="4752528"/>
          </a:xfrm>
        </p:spPr>
        <p:txBody>
          <a:bodyPr>
            <a:noAutofit/>
          </a:bodyPr>
          <a:lstStyle/>
          <a:p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Порочный круг проблем, возникающий вследствие невозможности ходить прямо, с одной стороны, и неправильной координации туловища, с другой, может быть разорван с помощью </a:t>
            </a:r>
            <a:r>
              <a:rPr lang="ru-RU" sz="1900" dirty="0" err="1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иппотерапии</a:t>
            </a:r>
            <a:r>
              <a:rPr lang="ru-RU" sz="1900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Неповторимое сочетание ритмичных колебательных, упорядоченных движений, воздействует на тело всадника. Подобная физиологическая двигательная активность очень важна для физического, умственного и духовного развития человека. Ритмическая мобилизация ребёнка или взрослого посредством лошади в сходных двигательных паттернах, как бы в двигательной гармонии не может быть воспроизведена никаким физиотерапевтическим средством.</a:t>
            </a:r>
            <a:endParaRPr lang="ru-RU" sz="1900" dirty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134" y="236080"/>
            <a:ext cx="8568952" cy="528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 smtClean="0">
              <a:solidFill>
                <a:srgbClr val="0D2E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Биомеханика</a:t>
            </a: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ÐÐ°ÑÑÐ¸Ð½ÐºÐ¸ Ð¿Ð¾ Ð·Ð°Ð¿ÑÐ¾ÑÑ Ð´Ð²Ð¸Ð¶ÐµÐ½Ð¸Ñ Ð² ÑÐµÐ´Ð»Ðµ ÑÑÐµÐ¼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409563" cy="2345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847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352928" cy="266429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dirty="0">
                <a:solidFill>
                  <a:srgbClr val="0D2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Существенная особенность выпрямления туловища в положении сидя верхом заключается в том, что ноги не несут вес тела. Ребёнок учится ходить из положения сидя. Это уравновешенное положение туловища - необходимое условие для принятия и воспроизведения правильных двигательных импульсов, которые поступают через ноги и тазобедренные суставы. </a:t>
            </a:r>
          </a:p>
        </p:txBody>
      </p:sp>
      <p:pic>
        <p:nvPicPr>
          <p:cNvPr id="19458" name="Picture 2" descr="C:\Users\user\Desktop\Иппотерапия презентация\S4Wz1-dT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14410"/>
            <a:ext cx="5760640" cy="3825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833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Сенсорная информация</a:t>
            </a:r>
            <a:endParaRPr lang="ru-RU" dirty="0"/>
          </a:p>
        </p:txBody>
      </p:sp>
      <p:pic>
        <p:nvPicPr>
          <p:cNvPr id="38914" name="Picture 2" descr="ÐÐ°ÑÑÐ¸Ð½ÐºÐ¸ Ð¿Ð¾ Ð·Ð°Ð¿ÑÐ¾ÑÑ ÑÐ°Ð²Ð½Ð¾Ð²ÐµÑÐ¸Ðµ"/>
          <p:cNvPicPr>
            <a:picLocks noChangeAspect="1" noChangeArrowheads="1"/>
          </p:cNvPicPr>
          <p:nvPr/>
        </p:nvPicPr>
        <p:blipFill>
          <a:blip r:embed="rId2" cstate="print"/>
          <a:srcRect l="32478" t="21191" r="20384" b="7465"/>
          <a:stretch>
            <a:fillRect/>
          </a:stretch>
        </p:blipFill>
        <p:spPr bwMode="auto">
          <a:xfrm>
            <a:off x="251520" y="2492896"/>
            <a:ext cx="2521566" cy="3816424"/>
          </a:xfrm>
          <a:prstGeom prst="rect">
            <a:avLst/>
          </a:prstGeom>
          <a:noFill/>
        </p:spPr>
      </p:pic>
      <p:pic>
        <p:nvPicPr>
          <p:cNvPr id="38916" name="Picture 4" descr="ÐÐ°ÑÑÐ¸Ð½ÐºÐ¸ Ð¿Ð¾ Ð·Ð°Ð¿ÑÐ¾ÑÑ Ð²Ð¸Ð´ Ñ Ð»Ð¾ÑÐ°Ð´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2808312" cy="3744417"/>
          </a:xfrm>
          <a:prstGeom prst="rect">
            <a:avLst/>
          </a:prstGeom>
          <a:noFill/>
        </p:spPr>
      </p:pic>
      <p:pic>
        <p:nvPicPr>
          <p:cNvPr id="389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 l="7611" r="6135"/>
          <a:stretch>
            <a:fillRect/>
          </a:stretch>
        </p:blipFill>
        <p:spPr bwMode="auto">
          <a:xfrm>
            <a:off x="5796136" y="2564904"/>
            <a:ext cx="2712682" cy="369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</TotalTime>
  <Words>772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Лиз Хартел</vt:lpstr>
      <vt:lpstr>Слайд 5</vt:lpstr>
      <vt:lpstr>Биомеханика</vt:lpstr>
      <vt:lpstr>Слайд 7</vt:lpstr>
      <vt:lpstr>Слайд 8</vt:lpstr>
      <vt:lpstr>Сенсорная информация</vt:lpstr>
      <vt:lpstr>Психогенные факторы</vt:lpstr>
      <vt:lpstr>Невербальное общение</vt:lpstr>
      <vt:lpstr>Обязательные условия</vt:lpstr>
      <vt:lpstr>Упражнения</vt:lpstr>
      <vt:lpstr>Упражнения</vt:lpstr>
      <vt:lpstr>Слайд 15</vt:lpstr>
      <vt:lpstr>Выводы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2019-09-22T06:52:28Z</dcterms:created>
  <dcterms:modified xsi:type="dcterms:W3CDTF">2019-09-22T09:44:17Z</dcterms:modified>
</cp:coreProperties>
</file>