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47" r:id="rId1"/>
    <p:sldMasterId id="2147484160" r:id="rId2"/>
  </p:sldMasterIdLst>
  <p:notesMasterIdLst>
    <p:notesMasterId r:id="rId12"/>
  </p:notesMasterIdLst>
  <p:sldIdLst>
    <p:sldId id="257" r:id="rId3"/>
    <p:sldId id="293" r:id="rId4"/>
    <p:sldId id="297" r:id="rId5"/>
    <p:sldId id="298" r:id="rId6"/>
    <p:sldId id="299" r:id="rId7"/>
    <p:sldId id="294" r:id="rId8"/>
    <p:sldId id="301" r:id="rId9"/>
    <p:sldId id="300" r:id="rId10"/>
    <p:sldId id="288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59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2" d="100"/>
        <a:sy n="82" d="100"/>
      </p:scale>
      <p:origin x="0" y="3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DF5125-A019-4CC3-B48D-080786CFB00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7D8A469-55F3-49BB-9FC0-E3C6CD583FFF}">
      <dgm:prSet/>
      <dgm:spPr/>
      <dgm:t>
        <a:bodyPr/>
        <a:lstStyle/>
        <a:p>
          <a:pPr rtl="0"/>
          <a:r>
            <a:rPr lang="ru-RU" smtClean="0"/>
            <a:t>1. Настоящий документ устанавливает особенности признания лица инвалидом, в том числе особенности реализации в период действия настоящего документа отдельных положений Правил признания лица инвалидом, утвержденных постановлением Правительства Российской Федерации от 20 февраля 2006 г. N 95 "О порядке и условиях признания лица инвалидом" (далее - Правила).</a:t>
          </a:r>
          <a:endParaRPr lang="ru-RU"/>
        </a:p>
      </dgm:t>
    </dgm:pt>
    <dgm:pt modelId="{F2883B9E-440D-4ADB-813A-B811CB3CBE80}" type="parTrans" cxnId="{0C09B155-5A6C-4560-9498-D08FD5D50A65}">
      <dgm:prSet/>
      <dgm:spPr/>
      <dgm:t>
        <a:bodyPr/>
        <a:lstStyle/>
        <a:p>
          <a:endParaRPr lang="ru-RU"/>
        </a:p>
      </dgm:t>
    </dgm:pt>
    <dgm:pt modelId="{D4D8C1CF-525D-4525-8F20-10A62BBD75FB}" type="sibTrans" cxnId="{0C09B155-5A6C-4560-9498-D08FD5D50A65}">
      <dgm:prSet/>
      <dgm:spPr/>
      <dgm:t>
        <a:bodyPr/>
        <a:lstStyle/>
        <a:p>
          <a:endParaRPr lang="ru-RU"/>
        </a:p>
      </dgm:t>
    </dgm:pt>
    <dgm:pt modelId="{4A77608F-612E-47A1-A912-C1B9F71A449F}">
      <dgm:prSet/>
      <dgm:spPr/>
      <dgm:t>
        <a:bodyPr/>
        <a:lstStyle/>
        <a:p>
          <a:pPr rtl="0"/>
          <a:r>
            <a:rPr lang="ru-RU" smtClean="0"/>
            <a:t>2. Медико-социальная экспертиза граждан в целях, предусмотренных подпунктами "а" - "д", "ж" - "к", "м" - "о" пункта 24(1) Правил, проводится федеральными государственными учреждениями медико-социальной экспертизы заочно.</a:t>
          </a:r>
          <a:endParaRPr lang="ru-RU"/>
        </a:p>
      </dgm:t>
    </dgm:pt>
    <dgm:pt modelId="{2BC89046-BE8A-49C7-A873-FC82D1595205}" type="parTrans" cxnId="{FB2C35CF-E8AE-4640-86F3-616D4A357BC6}">
      <dgm:prSet/>
      <dgm:spPr/>
      <dgm:t>
        <a:bodyPr/>
        <a:lstStyle/>
        <a:p>
          <a:endParaRPr lang="ru-RU"/>
        </a:p>
      </dgm:t>
    </dgm:pt>
    <dgm:pt modelId="{A996DE29-2C33-4CDE-90B2-5C1ED2EAF5F1}" type="sibTrans" cxnId="{FB2C35CF-E8AE-4640-86F3-616D4A357BC6}">
      <dgm:prSet/>
      <dgm:spPr/>
      <dgm:t>
        <a:bodyPr/>
        <a:lstStyle/>
        <a:p>
          <a:endParaRPr lang="ru-RU"/>
        </a:p>
      </dgm:t>
    </dgm:pt>
    <dgm:pt modelId="{A375CE46-526A-41F5-8FE6-7DB701D29E4C}">
      <dgm:prSet/>
      <dgm:spPr/>
      <dgm:t>
        <a:bodyPr/>
        <a:lstStyle/>
        <a:p>
          <a:pPr rtl="0"/>
          <a:r>
            <a:rPr lang="ru-RU" smtClean="0"/>
            <a:t>3. В случае обжалования гражданином (его законным или уполномоченным представителем) решения бюро медико-социальной экспертизы по желанию гражданина (его законного или уполномоченного представителя) медико-социальная экспертиза в целях, указанных в пункте 2 настоящего документа, может проводиться соответственно в главном бюро медико-социальной экспертизы или в Федеральном бюро медико-социальной экспертизы в очном порядке.</a:t>
          </a:r>
          <a:endParaRPr lang="ru-RU"/>
        </a:p>
      </dgm:t>
    </dgm:pt>
    <dgm:pt modelId="{6061462C-6844-43AA-9CAD-BC64E183F5B5}" type="parTrans" cxnId="{6713960B-6AE5-4ADC-958C-E41B16368AE5}">
      <dgm:prSet/>
      <dgm:spPr/>
      <dgm:t>
        <a:bodyPr/>
        <a:lstStyle/>
        <a:p>
          <a:endParaRPr lang="ru-RU"/>
        </a:p>
      </dgm:t>
    </dgm:pt>
    <dgm:pt modelId="{CE1025FE-78FD-4E9A-8D95-155F30DFE60F}" type="sibTrans" cxnId="{6713960B-6AE5-4ADC-958C-E41B16368AE5}">
      <dgm:prSet/>
      <dgm:spPr/>
      <dgm:t>
        <a:bodyPr/>
        <a:lstStyle/>
        <a:p>
          <a:endParaRPr lang="ru-RU"/>
        </a:p>
      </dgm:t>
    </dgm:pt>
    <dgm:pt modelId="{AC004CD9-7323-4A3C-89D6-BF51EB599154}" type="pres">
      <dgm:prSet presAssocID="{57DF5125-A019-4CC3-B48D-080786CFB004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F6CF5A3-F430-4E12-A0F0-3897ECB1C0DD}" type="pres">
      <dgm:prSet presAssocID="{57D8A469-55F3-49BB-9FC0-E3C6CD583FFF}" presName="circle1" presStyleLbl="node1" presStyleIdx="0" presStyleCnt="3"/>
      <dgm:spPr/>
    </dgm:pt>
    <dgm:pt modelId="{16FE4FDB-4F12-40C8-9624-FBCB0B432ED2}" type="pres">
      <dgm:prSet presAssocID="{57D8A469-55F3-49BB-9FC0-E3C6CD583FFF}" presName="space" presStyleCnt="0"/>
      <dgm:spPr/>
    </dgm:pt>
    <dgm:pt modelId="{A7F95B8D-0EC3-4CD1-A5BE-2FB5AC41E749}" type="pres">
      <dgm:prSet presAssocID="{57D8A469-55F3-49BB-9FC0-E3C6CD583FFF}" presName="rect1" presStyleLbl="alignAcc1" presStyleIdx="0" presStyleCnt="3"/>
      <dgm:spPr/>
    </dgm:pt>
    <dgm:pt modelId="{2DEC057A-4027-4A3B-AF71-98D429078B2D}" type="pres">
      <dgm:prSet presAssocID="{4A77608F-612E-47A1-A912-C1B9F71A449F}" presName="vertSpace2" presStyleLbl="node1" presStyleIdx="0" presStyleCnt="3"/>
      <dgm:spPr/>
    </dgm:pt>
    <dgm:pt modelId="{3E8EAE07-7CFD-4FFE-845D-14B989A356C6}" type="pres">
      <dgm:prSet presAssocID="{4A77608F-612E-47A1-A912-C1B9F71A449F}" presName="circle2" presStyleLbl="node1" presStyleIdx="1" presStyleCnt="3"/>
      <dgm:spPr/>
    </dgm:pt>
    <dgm:pt modelId="{2D937E82-E8AA-4A15-9C0E-26A13878B8B6}" type="pres">
      <dgm:prSet presAssocID="{4A77608F-612E-47A1-A912-C1B9F71A449F}" presName="rect2" presStyleLbl="alignAcc1" presStyleIdx="1" presStyleCnt="3"/>
      <dgm:spPr/>
    </dgm:pt>
    <dgm:pt modelId="{8F218064-C844-4286-9692-7BFBB52E7A7B}" type="pres">
      <dgm:prSet presAssocID="{A375CE46-526A-41F5-8FE6-7DB701D29E4C}" presName="vertSpace3" presStyleLbl="node1" presStyleIdx="1" presStyleCnt="3"/>
      <dgm:spPr/>
    </dgm:pt>
    <dgm:pt modelId="{E9A3E916-05D5-4171-9D37-DAEB5BC7B54F}" type="pres">
      <dgm:prSet presAssocID="{A375CE46-526A-41F5-8FE6-7DB701D29E4C}" presName="circle3" presStyleLbl="node1" presStyleIdx="2" presStyleCnt="3"/>
      <dgm:spPr/>
    </dgm:pt>
    <dgm:pt modelId="{46094AAD-4754-484D-8B38-A9EF5582AF71}" type="pres">
      <dgm:prSet presAssocID="{A375CE46-526A-41F5-8FE6-7DB701D29E4C}" presName="rect3" presStyleLbl="alignAcc1" presStyleIdx="2" presStyleCnt="3"/>
      <dgm:spPr/>
    </dgm:pt>
    <dgm:pt modelId="{D0286906-D6A9-4B81-9A80-74EC44C87F93}" type="pres">
      <dgm:prSet presAssocID="{57D8A469-55F3-49BB-9FC0-E3C6CD583FFF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AF6AD9CA-24B0-4EE5-A85E-C64A5C9AC357}" type="pres">
      <dgm:prSet presAssocID="{4A77608F-612E-47A1-A912-C1B9F71A449F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26942E8D-093C-4381-990F-8797AB1A2440}" type="pres">
      <dgm:prSet presAssocID="{A375CE46-526A-41F5-8FE6-7DB701D29E4C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FD3C8197-045A-48E5-A0A0-E9B5A83ACDFA}" type="presOf" srcId="{57D8A469-55F3-49BB-9FC0-E3C6CD583FFF}" destId="{A7F95B8D-0EC3-4CD1-A5BE-2FB5AC41E749}" srcOrd="0" destOrd="0" presId="urn:microsoft.com/office/officeart/2005/8/layout/target3"/>
    <dgm:cxn modelId="{E2601864-2E49-4716-B270-AC90C304568F}" type="presOf" srcId="{A375CE46-526A-41F5-8FE6-7DB701D29E4C}" destId="{46094AAD-4754-484D-8B38-A9EF5582AF71}" srcOrd="0" destOrd="0" presId="urn:microsoft.com/office/officeart/2005/8/layout/target3"/>
    <dgm:cxn modelId="{0C09B155-5A6C-4560-9498-D08FD5D50A65}" srcId="{57DF5125-A019-4CC3-B48D-080786CFB004}" destId="{57D8A469-55F3-49BB-9FC0-E3C6CD583FFF}" srcOrd="0" destOrd="0" parTransId="{F2883B9E-440D-4ADB-813A-B811CB3CBE80}" sibTransId="{D4D8C1CF-525D-4525-8F20-10A62BBD75FB}"/>
    <dgm:cxn modelId="{AED51E42-D349-41FB-9CD7-6228CBDEF1BD}" type="presOf" srcId="{4A77608F-612E-47A1-A912-C1B9F71A449F}" destId="{2D937E82-E8AA-4A15-9C0E-26A13878B8B6}" srcOrd="0" destOrd="0" presId="urn:microsoft.com/office/officeart/2005/8/layout/target3"/>
    <dgm:cxn modelId="{FB2C35CF-E8AE-4640-86F3-616D4A357BC6}" srcId="{57DF5125-A019-4CC3-B48D-080786CFB004}" destId="{4A77608F-612E-47A1-A912-C1B9F71A449F}" srcOrd="1" destOrd="0" parTransId="{2BC89046-BE8A-49C7-A873-FC82D1595205}" sibTransId="{A996DE29-2C33-4CDE-90B2-5C1ED2EAF5F1}"/>
    <dgm:cxn modelId="{9BD172EA-3651-4A58-BDF3-90B2297D9243}" type="presOf" srcId="{A375CE46-526A-41F5-8FE6-7DB701D29E4C}" destId="{26942E8D-093C-4381-990F-8797AB1A2440}" srcOrd="1" destOrd="0" presId="urn:microsoft.com/office/officeart/2005/8/layout/target3"/>
    <dgm:cxn modelId="{6713960B-6AE5-4ADC-958C-E41B16368AE5}" srcId="{57DF5125-A019-4CC3-B48D-080786CFB004}" destId="{A375CE46-526A-41F5-8FE6-7DB701D29E4C}" srcOrd="2" destOrd="0" parTransId="{6061462C-6844-43AA-9CAD-BC64E183F5B5}" sibTransId="{CE1025FE-78FD-4E9A-8D95-155F30DFE60F}"/>
    <dgm:cxn modelId="{BC39C97F-AC87-411D-86C8-323C1FBD4EC7}" type="presOf" srcId="{57D8A469-55F3-49BB-9FC0-E3C6CD583FFF}" destId="{D0286906-D6A9-4B81-9A80-74EC44C87F93}" srcOrd="1" destOrd="0" presId="urn:microsoft.com/office/officeart/2005/8/layout/target3"/>
    <dgm:cxn modelId="{B706C5F0-176A-4C77-96E3-84CD04BD6E78}" type="presOf" srcId="{57DF5125-A019-4CC3-B48D-080786CFB004}" destId="{AC004CD9-7323-4A3C-89D6-BF51EB599154}" srcOrd="0" destOrd="0" presId="urn:microsoft.com/office/officeart/2005/8/layout/target3"/>
    <dgm:cxn modelId="{53DC6A4F-8E7F-4899-B6CA-EB2754561F7E}" type="presOf" srcId="{4A77608F-612E-47A1-A912-C1B9F71A449F}" destId="{AF6AD9CA-24B0-4EE5-A85E-C64A5C9AC357}" srcOrd="1" destOrd="0" presId="urn:microsoft.com/office/officeart/2005/8/layout/target3"/>
    <dgm:cxn modelId="{E7CAD802-B4E1-459E-9CCE-4448032C070C}" type="presParOf" srcId="{AC004CD9-7323-4A3C-89D6-BF51EB599154}" destId="{2F6CF5A3-F430-4E12-A0F0-3897ECB1C0DD}" srcOrd="0" destOrd="0" presId="urn:microsoft.com/office/officeart/2005/8/layout/target3"/>
    <dgm:cxn modelId="{E6B1EF6C-63B0-447C-A554-9F4E06409344}" type="presParOf" srcId="{AC004CD9-7323-4A3C-89D6-BF51EB599154}" destId="{16FE4FDB-4F12-40C8-9624-FBCB0B432ED2}" srcOrd="1" destOrd="0" presId="urn:microsoft.com/office/officeart/2005/8/layout/target3"/>
    <dgm:cxn modelId="{984D0F6C-F877-4685-AE61-141DEC3448E2}" type="presParOf" srcId="{AC004CD9-7323-4A3C-89D6-BF51EB599154}" destId="{A7F95B8D-0EC3-4CD1-A5BE-2FB5AC41E749}" srcOrd="2" destOrd="0" presId="urn:microsoft.com/office/officeart/2005/8/layout/target3"/>
    <dgm:cxn modelId="{3E904F41-6AE4-4DC1-886C-F9ABF01A45CE}" type="presParOf" srcId="{AC004CD9-7323-4A3C-89D6-BF51EB599154}" destId="{2DEC057A-4027-4A3B-AF71-98D429078B2D}" srcOrd="3" destOrd="0" presId="urn:microsoft.com/office/officeart/2005/8/layout/target3"/>
    <dgm:cxn modelId="{3E10E2CE-FFB8-4AC6-AA08-B357D5BECC92}" type="presParOf" srcId="{AC004CD9-7323-4A3C-89D6-BF51EB599154}" destId="{3E8EAE07-7CFD-4FFE-845D-14B989A356C6}" srcOrd="4" destOrd="0" presId="urn:microsoft.com/office/officeart/2005/8/layout/target3"/>
    <dgm:cxn modelId="{1D3C2425-26AF-484E-BF0B-30A09978156E}" type="presParOf" srcId="{AC004CD9-7323-4A3C-89D6-BF51EB599154}" destId="{2D937E82-E8AA-4A15-9C0E-26A13878B8B6}" srcOrd="5" destOrd="0" presId="urn:microsoft.com/office/officeart/2005/8/layout/target3"/>
    <dgm:cxn modelId="{58170C29-CC2E-4BAB-AF10-CDA5D62CBB45}" type="presParOf" srcId="{AC004CD9-7323-4A3C-89D6-BF51EB599154}" destId="{8F218064-C844-4286-9692-7BFBB52E7A7B}" srcOrd="6" destOrd="0" presId="urn:microsoft.com/office/officeart/2005/8/layout/target3"/>
    <dgm:cxn modelId="{C62D9DDE-CACB-4DF4-ADCD-4431F060108B}" type="presParOf" srcId="{AC004CD9-7323-4A3C-89D6-BF51EB599154}" destId="{E9A3E916-05D5-4171-9D37-DAEB5BC7B54F}" srcOrd="7" destOrd="0" presId="urn:microsoft.com/office/officeart/2005/8/layout/target3"/>
    <dgm:cxn modelId="{B20DFBC5-9156-4BE4-A2F8-0D62A4250247}" type="presParOf" srcId="{AC004CD9-7323-4A3C-89D6-BF51EB599154}" destId="{46094AAD-4754-484D-8B38-A9EF5582AF71}" srcOrd="8" destOrd="0" presId="urn:microsoft.com/office/officeart/2005/8/layout/target3"/>
    <dgm:cxn modelId="{F0A7EADA-496C-470C-BD5E-1FB9429C3A92}" type="presParOf" srcId="{AC004CD9-7323-4A3C-89D6-BF51EB599154}" destId="{D0286906-D6A9-4B81-9A80-74EC44C87F93}" srcOrd="9" destOrd="0" presId="urn:microsoft.com/office/officeart/2005/8/layout/target3"/>
    <dgm:cxn modelId="{12C8569B-FBEB-4D22-BAD0-337694F0FCB0}" type="presParOf" srcId="{AC004CD9-7323-4A3C-89D6-BF51EB599154}" destId="{AF6AD9CA-24B0-4EE5-A85E-C64A5C9AC357}" srcOrd="10" destOrd="0" presId="urn:microsoft.com/office/officeart/2005/8/layout/target3"/>
    <dgm:cxn modelId="{5275A1D8-203A-4A11-BE3C-CA27D3ED4A92}" type="presParOf" srcId="{AC004CD9-7323-4A3C-89D6-BF51EB599154}" destId="{26942E8D-093C-4381-990F-8797AB1A2440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2E807C-1ADE-49C4-8F97-125F8CBA054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79B3C2C-8A08-404C-B0AC-2CEB48544D3A}">
      <dgm:prSet/>
      <dgm:spPr/>
      <dgm:t>
        <a:bodyPr/>
        <a:lstStyle/>
        <a:p>
          <a:pPr rtl="0"/>
          <a:r>
            <a:rPr lang="ru-RU" smtClean="0"/>
            <a:t>4. Признание гражданина инвалидом, срок переосвидетельствования которого наступает в период действия настоящего документа, при отсутствии направления на медико-социальную экспертизу гражданина, выданного медицинской организацией, органом, осуществляющим пенсионное обеспечение, либо органом социальной защиты населения, осуществляется путем продления ранее установленной группы инвалидности (категории "ребенок-инвалид"), причины инвалидности, а также путем разработки новой индивидуальной программы реабилитации или абилитации инвалида (ребенка-инвалида), включающей ранее рекомендованные реабилитационные или абилитационные мероприятия.</a:t>
          </a:r>
          <a:endParaRPr lang="ru-RU"/>
        </a:p>
      </dgm:t>
    </dgm:pt>
    <dgm:pt modelId="{ECB6B17A-928D-4C20-81DC-37E41C9FF643}" type="parTrans" cxnId="{5C4BC8D9-DCBC-49E6-9A96-E58B3513A32E}">
      <dgm:prSet/>
      <dgm:spPr/>
      <dgm:t>
        <a:bodyPr/>
        <a:lstStyle/>
        <a:p>
          <a:endParaRPr lang="ru-RU"/>
        </a:p>
      </dgm:t>
    </dgm:pt>
    <dgm:pt modelId="{FAC45ECD-654A-46B8-99C0-6AF033A089AD}" type="sibTrans" cxnId="{5C4BC8D9-DCBC-49E6-9A96-E58B3513A32E}">
      <dgm:prSet/>
      <dgm:spPr/>
      <dgm:t>
        <a:bodyPr/>
        <a:lstStyle/>
        <a:p>
          <a:endParaRPr lang="ru-RU"/>
        </a:p>
      </dgm:t>
    </dgm:pt>
    <dgm:pt modelId="{3A14D928-5A00-4E59-91E7-CC666FE6A254}">
      <dgm:prSet/>
      <dgm:spPr/>
      <dgm:t>
        <a:bodyPr/>
        <a:lstStyle/>
        <a:p>
          <a:pPr rtl="0"/>
          <a:r>
            <a:rPr lang="ru-RU" smtClean="0"/>
            <a:t>5. Инвалидность продлевается на срок 6 месяцев и устанавливается с даты, до которой была установлена инвалидность при предыдущем освидетельствовании.</a:t>
          </a:r>
          <a:endParaRPr lang="ru-RU"/>
        </a:p>
      </dgm:t>
    </dgm:pt>
    <dgm:pt modelId="{3FA7FEF1-2CEC-49DF-B579-3B47A88F4289}" type="parTrans" cxnId="{610B52C2-E2C3-4324-A666-1DCDF8D0A7CD}">
      <dgm:prSet/>
      <dgm:spPr/>
      <dgm:t>
        <a:bodyPr/>
        <a:lstStyle/>
        <a:p>
          <a:endParaRPr lang="ru-RU"/>
        </a:p>
      </dgm:t>
    </dgm:pt>
    <dgm:pt modelId="{FB3A4BF1-DBBD-462B-AB01-642EE9C35990}" type="sibTrans" cxnId="{610B52C2-E2C3-4324-A666-1DCDF8D0A7CD}">
      <dgm:prSet/>
      <dgm:spPr/>
      <dgm:t>
        <a:bodyPr/>
        <a:lstStyle/>
        <a:p>
          <a:endParaRPr lang="ru-RU"/>
        </a:p>
      </dgm:t>
    </dgm:pt>
    <dgm:pt modelId="{15F496D9-326E-4C52-94C6-D1867D1F2145}" type="pres">
      <dgm:prSet presAssocID="{912E807C-1ADE-49C4-8F97-125F8CBA054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5F7E2807-F8BC-49CB-847F-2C712CDB45FD}" type="pres">
      <dgm:prSet presAssocID="{F79B3C2C-8A08-404C-B0AC-2CEB48544D3A}" presName="circle1" presStyleLbl="node1" presStyleIdx="0" presStyleCnt="2"/>
      <dgm:spPr/>
    </dgm:pt>
    <dgm:pt modelId="{985CC01F-BBC3-485B-8E2B-B3C18AAF861F}" type="pres">
      <dgm:prSet presAssocID="{F79B3C2C-8A08-404C-B0AC-2CEB48544D3A}" presName="space" presStyleCnt="0"/>
      <dgm:spPr/>
    </dgm:pt>
    <dgm:pt modelId="{3CCD2D1C-5690-43DF-9377-57C7C1471FA1}" type="pres">
      <dgm:prSet presAssocID="{F79B3C2C-8A08-404C-B0AC-2CEB48544D3A}" presName="rect1" presStyleLbl="alignAcc1" presStyleIdx="0" presStyleCnt="2"/>
      <dgm:spPr/>
    </dgm:pt>
    <dgm:pt modelId="{EED1ED9D-AD28-46FF-9596-261DDFD452F1}" type="pres">
      <dgm:prSet presAssocID="{3A14D928-5A00-4E59-91E7-CC666FE6A254}" presName="vertSpace2" presStyleLbl="node1" presStyleIdx="0" presStyleCnt="2"/>
      <dgm:spPr/>
    </dgm:pt>
    <dgm:pt modelId="{18A14429-18E8-4371-B18F-EBD7BDAFACB5}" type="pres">
      <dgm:prSet presAssocID="{3A14D928-5A00-4E59-91E7-CC666FE6A254}" presName="circle2" presStyleLbl="node1" presStyleIdx="1" presStyleCnt="2"/>
      <dgm:spPr/>
    </dgm:pt>
    <dgm:pt modelId="{6F0403C7-D89A-4DE0-B2E4-FBF0E2E9D82A}" type="pres">
      <dgm:prSet presAssocID="{3A14D928-5A00-4E59-91E7-CC666FE6A254}" presName="rect2" presStyleLbl="alignAcc1" presStyleIdx="1" presStyleCnt="2"/>
      <dgm:spPr/>
    </dgm:pt>
    <dgm:pt modelId="{BF528511-9313-441E-ACA0-46288B5C866A}" type="pres">
      <dgm:prSet presAssocID="{F79B3C2C-8A08-404C-B0AC-2CEB48544D3A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77A02256-F3FD-48B4-9D5A-CEF06565DFDA}" type="pres">
      <dgm:prSet presAssocID="{3A14D928-5A00-4E59-91E7-CC666FE6A254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5C4BC8D9-DCBC-49E6-9A96-E58B3513A32E}" srcId="{912E807C-1ADE-49C4-8F97-125F8CBA0545}" destId="{F79B3C2C-8A08-404C-B0AC-2CEB48544D3A}" srcOrd="0" destOrd="0" parTransId="{ECB6B17A-928D-4C20-81DC-37E41C9FF643}" sibTransId="{FAC45ECD-654A-46B8-99C0-6AF033A089AD}"/>
    <dgm:cxn modelId="{71A8445A-27F2-4FB9-B356-6C5B19C0AEB1}" type="presOf" srcId="{3A14D928-5A00-4E59-91E7-CC666FE6A254}" destId="{77A02256-F3FD-48B4-9D5A-CEF06565DFDA}" srcOrd="1" destOrd="0" presId="urn:microsoft.com/office/officeart/2005/8/layout/target3"/>
    <dgm:cxn modelId="{65F43016-4B18-4CB6-8BEA-4CE8479A34C0}" type="presOf" srcId="{F79B3C2C-8A08-404C-B0AC-2CEB48544D3A}" destId="{3CCD2D1C-5690-43DF-9377-57C7C1471FA1}" srcOrd="0" destOrd="0" presId="urn:microsoft.com/office/officeart/2005/8/layout/target3"/>
    <dgm:cxn modelId="{7F1F6B35-2E03-4690-9E96-BC7D4E2572A5}" type="presOf" srcId="{912E807C-1ADE-49C4-8F97-125F8CBA0545}" destId="{15F496D9-326E-4C52-94C6-D1867D1F2145}" srcOrd="0" destOrd="0" presId="urn:microsoft.com/office/officeart/2005/8/layout/target3"/>
    <dgm:cxn modelId="{723E3880-DE77-4BC2-920F-ED7412BF523F}" type="presOf" srcId="{3A14D928-5A00-4E59-91E7-CC666FE6A254}" destId="{6F0403C7-D89A-4DE0-B2E4-FBF0E2E9D82A}" srcOrd="0" destOrd="0" presId="urn:microsoft.com/office/officeart/2005/8/layout/target3"/>
    <dgm:cxn modelId="{610B52C2-E2C3-4324-A666-1DCDF8D0A7CD}" srcId="{912E807C-1ADE-49C4-8F97-125F8CBA0545}" destId="{3A14D928-5A00-4E59-91E7-CC666FE6A254}" srcOrd="1" destOrd="0" parTransId="{3FA7FEF1-2CEC-49DF-B579-3B47A88F4289}" sibTransId="{FB3A4BF1-DBBD-462B-AB01-642EE9C35990}"/>
    <dgm:cxn modelId="{70BAADB3-4740-4EE0-9F6D-A1DCBAA3107E}" type="presOf" srcId="{F79B3C2C-8A08-404C-B0AC-2CEB48544D3A}" destId="{BF528511-9313-441E-ACA0-46288B5C866A}" srcOrd="1" destOrd="0" presId="urn:microsoft.com/office/officeart/2005/8/layout/target3"/>
    <dgm:cxn modelId="{A0A49A75-BF0C-48DC-AFB3-2E15C472D3FA}" type="presParOf" srcId="{15F496D9-326E-4C52-94C6-D1867D1F2145}" destId="{5F7E2807-F8BC-49CB-847F-2C712CDB45FD}" srcOrd="0" destOrd="0" presId="urn:microsoft.com/office/officeart/2005/8/layout/target3"/>
    <dgm:cxn modelId="{B8DCAAFD-FB49-4974-AF1F-5407B1636EEA}" type="presParOf" srcId="{15F496D9-326E-4C52-94C6-D1867D1F2145}" destId="{985CC01F-BBC3-485B-8E2B-B3C18AAF861F}" srcOrd="1" destOrd="0" presId="urn:microsoft.com/office/officeart/2005/8/layout/target3"/>
    <dgm:cxn modelId="{8B01C050-0FD1-473F-9559-7C45574AE411}" type="presParOf" srcId="{15F496D9-326E-4C52-94C6-D1867D1F2145}" destId="{3CCD2D1C-5690-43DF-9377-57C7C1471FA1}" srcOrd="2" destOrd="0" presId="urn:microsoft.com/office/officeart/2005/8/layout/target3"/>
    <dgm:cxn modelId="{DF7160C5-7CCF-4491-9634-3DEF46A3FD87}" type="presParOf" srcId="{15F496D9-326E-4C52-94C6-D1867D1F2145}" destId="{EED1ED9D-AD28-46FF-9596-261DDFD452F1}" srcOrd="3" destOrd="0" presId="urn:microsoft.com/office/officeart/2005/8/layout/target3"/>
    <dgm:cxn modelId="{E19D0E44-5EB7-4F16-9371-B79CE3EBEA42}" type="presParOf" srcId="{15F496D9-326E-4C52-94C6-D1867D1F2145}" destId="{18A14429-18E8-4371-B18F-EBD7BDAFACB5}" srcOrd="4" destOrd="0" presId="urn:microsoft.com/office/officeart/2005/8/layout/target3"/>
    <dgm:cxn modelId="{DD3E3002-D5F9-4D4A-B116-2CB9CDF46C8B}" type="presParOf" srcId="{15F496D9-326E-4C52-94C6-D1867D1F2145}" destId="{6F0403C7-D89A-4DE0-B2E4-FBF0E2E9D82A}" srcOrd="5" destOrd="0" presId="urn:microsoft.com/office/officeart/2005/8/layout/target3"/>
    <dgm:cxn modelId="{12802745-AECA-4627-A1E0-21E565ACA417}" type="presParOf" srcId="{15F496D9-326E-4C52-94C6-D1867D1F2145}" destId="{BF528511-9313-441E-ACA0-46288B5C866A}" srcOrd="6" destOrd="0" presId="urn:microsoft.com/office/officeart/2005/8/layout/target3"/>
    <dgm:cxn modelId="{B7FDD788-D59F-401E-B3CB-2AC2189E17BE}" type="presParOf" srcId="{15F496D9-326E-4C52-94C6-D1867D1F2145}" destId="{77A02256-F3FD-48B4-9D5A-CEF06565DFDA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50FDD2-5328-487C-9916-927EC8D467E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B7B4DF2-F4BB-4C52-9325-A2E06580DF9F}">
      <dgm:prSet/>
      <dgm:spPr/>
      <dgm:t>
        <a:bodyPr/>
        <a:lstStyle/>
        <a:p>
          <a:pPr rtl="0"/>
          <a:r>
            <a:rPr lang="ru-RU" smtClean="0"/>
            <a:t>6. Продление инвалидности гражданину, которому при предыдущем освидетельствовании была установлена категория "ребенок-инвалид" до достижения возраста 18 лет и срок переосвидетельствования которого наступает в период действия настоящего документа, осуществляется путем установления I, II или III группы инвалидности на срок 6 месяцев в соответствии с заключением федерального государственного учреждения медико-социальной экспертизы о степени выраженности стойких расстройств функций организма, возникших в результате заболеваний, последствий травм или дефектов.</a:t>
          </a:r>
          <a:endParaRPr lang="ru-RU"/>
        </a:p>
      </dgm:t>
    </dgm:pt>
    <dgm:pt modelId="{F83F69EE-BD33-44D1-93BC-F7D2D5C48A29}" type="parTrans" cxnId="{FB331C55-B79D-4BE0-B9E0-912D82D5A55C}">
      <dgm:prSet/>
      <dgm:spPr/>
      <dgm:t>
        <a:bodyPr/>
        <a:lstStyle/>
        <a:p>
          <a:endParaRPr lang="ru-RU"/>
        </a:p>
      </dgm:t>
    </dgm:pt>
    <dgm:pt modelId="{89486364-FB05-4C6C-8418-DF968A13BD39}" type="sibTrans" cxnId="{FB331C55-B79D-4BE0-B9E0-912D82D5A55C}">
      <dgm:prSet/>
      <dgm:spPr/>
      <dgm:t>
        <a:bodyPr/>
        <a:lstStyle/>
        <a:p>
          <a:endParaRPr lang="ru-RU"/>
        </a:p>
      </dgm:t>
    </dgm:pt>
    <dgm:pt modelId="{1907D623-937B-4B4B-98A1-63DFD7C03B56}">
      <dgm:prSet/>
      <dgm:spPr/>
      <dgm:t>
        <a:bodyPr/>
        <a:lstStyle/>
        <a:p>
          <a:pPr rtl="0"/>
          <a:r>
            <a:rPr lang="ru-RU" smtClean="0"/>
            <a:t>7. Продление инвалидности осуществляется без истребования от гражданина (его законного или уполномоченного представителя) заявления о проведении медико-социальной экспертизы. При этом письменного согласия гражданина, предусмотренного пунктом 24 Правил, не требуется.</a:t>
          </a:r>
          <a:endParaRPr lang="ru-RU"/>
        </a:p>
      </dgm:t>
    </dgm:pt>
    <dgm:pt modelId="{6FCF2EFE-975F-4FBC-8CD9-477368EC4DF7}" type="parTrans" cxnId="{9122EB20-8563-45E6-AA09-D5A16A0C3448}">
      <dgm:prSet/>
      <dgm:spPr/>
      <dgm:t>
        <a:bodyPr/>
        <a:lstStyle/>
        <a:p>
          <a:endParaRPr lang="ru-RU"/>
        </a:p>
      </dgm:t>
    </dgm:pt>
    <dgm:pt modelId="{2229E8C1-AC1D-4DF9-88BF-BFF735C837CC}" type="sibTrans" cxnId="{9122EB20-8563-45E6-AA09-D5A16A0C3448}">
      <dgm:prSet/>
      <dgm:spPr/>
      <dgm:t>
        <a:bodyPr/>
        <a:lstStyle/>
        <a:p>
          <a:endParaRPr lang="ru-RU"/>
        </a:p>
      </dgm:t>
    </dgm:pt>
    <dgm:pt modelId="{965C31D5-21C5-47CB-90E0-EE31032C0943}">
      <dgm:prSet/>
      <dgm:spPr/>
      <dgm:t>
        <a:bodyPr/>
        <a:lstStyle/>
        <a:p>
          <a:pPr rtl="0"/>
          <a:r>
            <a:rPr lang="ru-RU" smtClean="0"/>
            <a:t>8. Справка, подтверждающая факт установления инвалидности, и индивидуальная программа реабилитации или абилитации инвалида (ребенка-инвалида) направляются гражданину заказным почтовым отправлением с соблюдением требований законодательства Российской Федерации о персональных данных.</a:t>
          </a:r>
          <a:endParaRPr lang="ru-RU"/>
        </a:p>
      </dgm:t>
    </dgm:pt>
    <dgm:pt modelId="{5AA92676-BCD8-4D6B-A09B-80AC25B2AE0A}" type="parTrans" cxnId="{3680C8F8-FFED-449A-8E17-1690345AE55A}">
      <dgm:prSet/>
      <dgm:spPr/>
      <dgm:t>
        <a:bodyPr/>
        <a:lstStyle/>
        <a:p>
          <a:endParaRPr lang="ru-RU"/>
        </a:p>
      </dgm:t>
    </dgm:pt>
    <dgm:pt modelId="{16EE345A-EFBF-44CF-8035-72174BAC2AFF}" type="sibTrans" cxnId="{3680C8F8-FFED-449A-8E17-1690345AE55A}">
      <dgm:prSet/>
      <dgm:spPr/>
      <dgm:t>
        <a:bodyPr/>
        <a:lstStyle/>
        <a:p>
          <a:endParaRPr lang="ru-RU"/>
        </a:p>
      </dgm:t>
    </dgm:pt>
    <dgm:pt modelId="{CAE8C9C0-C934-471D-AA12-4F0158DCF843}" type="pres">
      <dgm:prSet presAssocID="{0D50FDD2-5328-487C-9916-927EC8D467E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30B3BD43-1726-4C5A-9C68-F61CB3FA767B}" type="pres">
      <dgm:prSet presAssocID="{7B7B4DF2-F4BB-4C52-9325-A2E06580DF9F}" presName="circle1" presStyleLbl="node1" presStyleIdx="0" presStyleCnt="3"/>
      <dgm:spPr/>
    </dgm:pt>
    <dgm:pt modelId="{A106AEAE-6423-427C-8C72-D601E54E8315}" type="pres">
      <dgm:prSet presAssocID="{7B7B4DF2-F4BB-4C52-9325-A2E06580DF9F}" presName="space" presStyleCnt="0"/>
      <dgm:spPr/>
    </dgm:pt>
    <dgm:pt modelId="{5FD85492-031B-42AC-AD69-DCFB2A38114F}" type="pres">
      <dgm:prSet presAssocID="{7B7B4DF2-F4BB-4C52-9325-A2E06580DF9F}" presName="rect1" presStyleLbl="alignAcc1" presStyleIdx="0" presStyleCnt="3"/>
      <dgm:spPr/>
    </dgm:pt>
    <dgm:pt modelId="{3BB68AC9-92AA-4C31-A478-92AA62E4CDE8}" type="pres">
      <dgm:prSet presAssocID="{1907D623-937B-4B4B-98A1-63DFD7C03B56}" presName="vertSpace2" presStyleLbl="node1" presStyleIdx="0" presStyleCnt="3"/>
      <dgm:spPr/>
    </dgm:pt>
    <dgm:pt modelId="{E941A304-40AE-48EA-9576-130E7453ADA6}" type="pres">
      <dgm:prSet presAssocID="{1907D623-937B-4B4B-98A1-63DFD7C03B56}" presName="circle2" presStyleLbl="node1" presStyleIdx="1" presStyleCnt="3"/>
      <dgm:spPr/>
    </dgm:pt>
    <dgm:pt modelId="{FFD31D34-567B-4868-B6CD-86AEBC5457EF}" type="pres">
      <dgm:prSet presAssocID="{1907D623-937B-4B4B-98A1-63DFD7C03B56}" presName="rect2" presStyleLbl="alignAcc1" presStyleIdx="1" presStyleCnt="3"/>
      <dgm:spPr/>
    </dgm:pt>
    <dgm:pt modelId="{E2BEF445-C894-44FA-9852-392D091B7CA4}" type="pres">
      <dgm:prSet presAssocID="{965C31D5-21C5-47CB-90E0-EE31032C0943}" presName="vertSpace3" presStyleLbl="node1" presStyleIdx="1" presStyleCnt="3"/>
      <dgm:spPr/>
    </dgm:pt>
    <dgm:pt modelId="{37E06261-E972-43EF-BD2A-E1AF84BB51BD}" type="pres">
      <dgm:prSet presAssocID="{965C31D5-21C5-47CB-90E0-EE31032C0943}" presName="circle3" presStyleLbl="node1" presStyleIdx="2" presStyleCnt="3"/>
      <dgm:spPr/>
    </dgm:pt>
    <dgm:pt modelId="{9CC1E863-1392-4627-AECA-D0466BF0D5AF}" type="pres">
      <dgm:prSet presAssocID="{965C31D5-21C5-47CB-90E0-EE31032C0943}" presName="rect3" presStyleLbl="alignAcc1" presStyleIdx="2" presStyleCnt="3"/>
      <dgm:spPr/>
    </dgm:pt>
    <dgm:pt modelId="{33086B2A-797E-40E9-AD7B-3A452161B0B4}" type="pres">
      <dgm:prSet presAssocID="{7B7B4DF2-F4BB-4C52-9325-A2E06580DF9F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7B36A73A-C927-4CE9-A60C-7240EADA5120}" type="pres">
      <dgm:prSet presAssocID="{1907D623-937B-4B4B-98A1-63DFD7C03B56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349B38D2-18BA-41E1-ADF7-455D375DB3ED}" type="pres">
      <dgm:prSet presAssocID="{965C31D5-21C5-47CB-90E0-EE31032C0943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9122EB20-8563-45E6-AA09-D5A16A0C3448}" srcId="{0D50FDD2-5328-487C-9916-927EC8D467EB}" destId="{1907D623-937B-4B4B-98A1-63DFD7C03B56}" srcOrd="1" destOrd="0" parTransId="{6FCF2EFE-975F-4FBC-8CD9-477368EC4DF7}" sibTransId="{2229E8C1-AC1D-4DF9-88BF-BFF735C837CC}"/>
    <dgm:cxn modelId="{EBFEB266-DF97-4A31-B7A0-CFCF75E2AE56}" type="presOf" srcId="{1907D623-937B-4B4B-98A1-63DFD7C03B56}" destId="{7B36A73A-C927-4CE9-A60C-7240EADA5120}" srcOrd="1" destOrd="0" presId="urn:microsoft.com/office/officeart/2005/8/layout/target3"/>
    <dgm:cxn modelId="{5A34CB13-35AE-498A-8B01-63345022C9DE}" type="presOf" srcId="{1907D623-937B-4B4B-98A1-63DFD7C03B56}" destId="{FFD31D34-567B-4868-B6CD-86AEBC5457EF}" srcOrd="0" destOrd="0" presId="urn:microsoft.com/office/officeart/2005/8/layout/target3"/>
    <dgm:cxn modelId="{62149819-F975-47E3-89F5-725EB39094AF}" type="presOf" srcId="{7B7B4DF2-F4BB-4C52-9325-A2E06580DF9F}" destId="{5FD85492-031B-42AC-AD69-DCFB2A38114F}" srcOrd="0" destOrd="0" presId="urn:microsoft.com/office/officeart/2005/8/layout/target3"/>
    <dgm:cxn modelId="{8FEE5951-AF65-448E-8B22-970965C6204E}" type="presOf" srcId="{7B7B4DF2-F4BB-4C52-9325-A2E06580DF9F}" destId="{33086B2A-797E-40E9-AD7B-3A452161B0B4}" srcOrd="1" destOrd="0" presId="urn:microsoft.com/office/officeart/2005/8/layout/target3"/>
    <dgm:cxn modelId="{3680C8F8-FFED-449A-8E17-1690345AE55A}" srcId="{0D50FDD2-5328-487C-9916-927EC8D467EB}" destId="{965C31D5-21C5-47CB-90E0-EE31032C0943}" srcOrd="2" destOrd="0" parTransId="{5AA92676-BCD8-4D6B-A09B-80AC25B2AE0A}" sibTransId="{16EE345A-EFBF-44CF-8035-72174BAC2AFF}"/>
    <dgm:cxn modelId="{FF57A0E2-CCE7-4595-9D24-45CE635B18FE}" type="presOf" srcId="{0D50FDD2-5328-487C-9916-927EC8D467EB}" destId="{CAE8C9C0-C934-471D-AA12-4F0158DCF843}" srcOrd="0" destOrd="0" presId="urn:microsoft.com/office/officeart/2005/8/layout/target3"/>
    <dgm:cxn modelId="{FB331C55-B79D-4BE0-B9E0-912D82D5A55C}" srcId="{0D50FDD2-5328-487C-9916-927EC8D467EB}" destId="{7B7B4DF2-F4BB-4C52-9325-A2E06580DF9F}" srcOrd="0" destOrd="0" parTransId="{F83F69EE-BD33-44D1-93BC-F7D2D5C48A29}" sibTransId="{89486364-FB05-4C6C-8418-DF968A13BD39}"/>
    <dgm:cxn modelId="{C270E969-6C15-4A6C-9D66-FA5DFF18868C}" type="presOf" srcId="{965C31D5-21C5-47CB-90E0-EE31032C0943}" destId="{349B38D2-18BA-41E1-ADF7-455D375DB3ED}" srcOrd="1" destOrd="0" presId="urn:microsoft.com/office/officeart/2005/8/layout/target3"/>
    <dgm:cxn modelId="{9DF55895-11D7-4344-8881-18F2CA4BFE5E}" type="presOf" srcId="{965C31D5-21C5-47CB-90E0-EE31032C0943}" destId="{9CC1E863-1392-4627-AECA-D0466BF0D5AF}" srcOrd="0" destOrd="0" presId="urn:microsoft.com/office/officeart/2005/8/layout/target3"/>
    <dgm:cxn modelId="{07D7FB85-97DD-4B2D-954B-32DFED179315}" type="presParOf" srcId="{CAE8C9C0-C934-471D-AA12-4F0158DCF843}" destId="{30B3BD43-1726-4C5A-9C68-F61CB3FA767B}" srcOrd="0" destOrd="0" presId="urn:microsoft.com/office/officeart/2005/8/layout/target3"/>
    <dgm:cxn modelId="{2AA45945-686E-4E50-81B6-EBB5C310673A}" type="presParOf" srcId="{CAE8C9C0-C934-471D-AA12-4F0158DCF843}" destId="{A106AEAE-6423-427C-8C72-D601E54E8315}" srcOrd="1" destOrd="0" presId="urn:microsoft.com/office/officeart/2005/8/layout/target3"/>
    <dgm:cxn modelId="{A4EA6612-5AF3-4FDC-A901-0A6622C5F38E}" type="presParOf" srcId="{CAE8C9C0-C934-471D-AA12-4F0158DCF843}" destId="{5FD85492-031B-42AC-AD69-DCFB2A38114F}" srcOrd="2" destOrd="0" presId="urn:microsoft.com/office/officeart/2005/8/layout/target3"/>
    <dgm:cxn modelId="{7414CFA8-6F7D-43BC-9B5D-04504DAAAFBD}" type="presParOf" srcId="{CAE8C9C0-C934-471D-AA12-4F0158DCF843}" destId="{3BB68AC9-92AA-4C31-A478-92AA62E4CDE8}" srcOrd="3" destOrd="0" presId="urn:microsoft.com/office/officeart/2005/8/layout/target3"/>
    <dgm:cxn modelId="{7FC8913D-A101-4907-8516-AF723E2302F7}" type="presParOf" srcId="{CAE8C9C0-C934-471D-AA12-4F0158DCF843}" destId="{E941A304-40AE-48EA-9576-130E7453ADA6}" srcOrd="4" destOrd="0" presId="urn:microsoft.com/office/officeart/2005/8/layout/target3"/>
    <dgm:cxn modelId="{EBDBBB85-93F5-4018-90EA-EEDDE2318418}" type="presParOf" srcId="{CAE8C9C0-C934-471D-AA12-4F0158DCF843}" destId="{FFD31D34-567B-4868-B6CD-86AEBC5457EF}" srcOrd="5" destOrd="0" presId="urn:microsoft.com/office/officeart/2005/8/layout/target3"/>
    <dgm:cxn modelId="{80C84960-7201-48A5-AFEB-E51B2BD5DDE1}" type="presParOf" srcId="{CAE8C9C0-C934-471D-AA12-4F0158DCF843}" destId="{E2BEF445-C894-44FA-9852-392D091B7CA4}" srcOrd="6" destOrd="0" presId="urn:microsoft.com/office/officeart/2005/8/layout/target3"/>
    <dgm:cxn modelId="{0DF85FBD-F477-40DA-99AB-A486D8F0F9A0}" type="presParOf" srcId="{CAE8C9C0-C934-471D-AA12-4F0158DCF843}" destId="{37E06261-E972-43EF-BD2A-E1AF84BB51BD}" srcOrd="7" destOrd="0" presId="urn:microsoft.com/office/officeart/2005/8/layout/target3"/>
    <dgm:cxn modelId="{BADF2270-CC37-493A-9536-FCCACD9EE3F8}" type="presParOf" srcId="{CAE8C9C0-C934-471D-AA12-4F0158DCF843}" destId="{9CC1E863-1392-4627-AECA-D0466BF0D5AF}" srcOrd="8" destOrd="0" presId="urn:microsoft.com/office/officeart/2005/8/layout/target3"/>
    <dgm:cxn modelId="{1D12533C-B299-4970-97DE-0AC5D9993BD1}" type="presParOf" srcId="{CAE8C9C0-C934-471D-AA12-4F0158DCF843}" destId="{33086B2A-797E-40E9-AD7B-3A452161B0B4}" srcOrd="9" destOrd="0" presId="urn:microsoft.com/office/officeart/2005/8/layout/target3"/>
    <dgm:cxn modelId="{E695304D-DC2F-426F-AA94-F065F7B9A35C}" type="presParOf" srcId="{CAE8C9C0-C934-471D-AA12-4F0158DCF843}" destId="{7B36A73A-C927-4CE9-A60C-7240EADA5120}" srcOrd="10" destOrd="0" presId="urn:microsoft.com/office/officeart/2005/8/layout/target3"/>
    <dgm:cxn modelId="{522B2A8A-93D9-48A8-8511-1176A8A394E9}" type="presParOf" srcId="{CAE8C9C0-C934-471D-AA12-4F0158DCF843}" destId="{349B38D2-18BA-41E1-ADF7-455D375DB3ED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CF5A3-F430-4E12-A0F0-3897ECB1C0DD}">
      <dsp:nvSpPr>
        <dsp:cNvPr id="0" name=""/>
        <dsp:cNvSpPr/>
      </dsp:nvSpPr>
      <dsp:spPr>
        <a:xfrm>
          <a:off x="0" y="0"/>
          <a:ext cx="5110743" cy="511074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95B8D-0EC3-4CD1-A5BE-2FB5AC41E749}">
      <dsp:nvSpPr>
        <dsp:cNvPr id="0" name=""/>
        <dsp:cNvSpPr/>
      </dsp:nvSpPr>
      <dsp:spPr>
        <a:xfrm>
          <a:off x="2555371" y="0"/>
          <a:ext cx="8508342" cy="51107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1. Настоящий документ устанавливает особенности признания лица инвалидом, в том числе особенности реализации в период действия настоящего документа отдельных положений Правил признания лица инвалидом, утвержденных постановлением Правительства Российской Федерации от 20 февраля 2006 г. N 95 "О порядке и условиях признания лица инвалидом" (далее - Правила).</a:t>
          </a:r>
          <a:endParaRPr lang="ru-RU" sz="1600" kern="1200"/>
        </a:p>
      </dsp:txBody>
      <dsp:txXfrm>
        <a:off x="2555371" y="0"/>
        <a:ext cx="8508342" cy="1533226"/>
      </dsp:txXfrm>
    </dsp:sp>
    <dsp:sp modelId="{3E8EAE07-7CFD-4FFE-845D-14B989A356C6}">
      <dsp:nvSpPr>
        <dsp:cNvPr id="0" name=""/>
        <dsp:cNvSpPr/>
      </dsp:nvSpPr>
      <dsp:spPr>
        <a:xfrm>
          <a:off x="894381" y="1533226"/>
          <a:ext cx="3321979" cy="332197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937E82-E8AA-4A15-9C0E-26A13878B8B6}">
      <dsp:nvSpPr>
        <dsp:cNvPr id="0" name=""/>
        <dsp:cNvSpPr/>
      </dsp:nvSpPr>
      <dsp:spPr>
        <a:xfrm>
          <a:off x="2555371" y="1533226"/>
          <a:ext cx="8508342" cy="33219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2. Медико-социальная экспертиза граждан в целях, предусмотренных подпунктами "а" - "д", "ж" - "к", "м" - "о" пункта 24(1) Правил, проводится федеральными государственными учреждениями медико-социальной экспертизы заочно.</a:t>
          </a:r>
          <a:endParaRPr lang="ru-RU" sz="1600" kern="1200"/>
        </a:p>
      </dsp:txBody>
      <dsp:txXfrm>
        <a:off x="2555371" y="1533226"/>
        <a:ext cx="8508342" cy="1533221"/>
      </dsp:txXfrm>
    </dsp:sp>
    <dsp:sp modelId="{E9A3E916-05D5-4171-9D37-DAEB5BC7B54F}">
      <dsp:nvSpPr>
        <dsp:cNvPr id="0" name=""/>
        <dsp:cNvSpPr/>
      </dsp:nvSpPr>
      <dsp:spPr>
        <a:xfrm>
          <a:off x="1788760" y="3066447"/>
          <a:ext cx="1533221" cy="153322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094AAD-4754-484D-8B38-A9EF5582AF71}">
      <dsp:nvSpPr>
        <dsp:cNvPr id="0" name=""/>
        <dsp:cNvSpPr/>
      </dsp:nvSpPr>
      <dsp:spPr>
        <a:xfrm>
          <a:off x="2555371" y="3066447"/>
          <a:ext cx="8508342" cy="15332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3. В случае обжалования гражданином (его законным или уполномоченным представителем) решения бюро медико-социальной экспертизы по желанию гражданина (его законного или уполномоченного представителя) медико-социальная экспертиза в целях, указанных в пункте 2 настоящего документа, может проводиться соответственно в главном бюро медико-социальной экспертизы или в Федеральном бюро медико-социальной экспертизы в очном порядке.</a:t>
          </a:r>
          <a:endParaRPr lang="ru-RU" sz="1600" kern="1200"/>
        </a:p>
      </dsp:txBody>
      <dsp:txXfrm>
        <a:off x="2555371" y="3066447"/>
        <a:ext cx="8508342" cy="15332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E2807-F8BC-49CB-847F-2C712CDB45FD}">
      <dsp:nvSpPr>
        <dsp:cNvPr id="0" name=""/>
        <dsp:cNvSpPr/>
      </dsp:nvSpPr>
      <dsp:spPr>
        <a:xfrm>
          <a:off x="0" y="0"/>
          <a:ext cx="5131293" cy="513129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D2D1C-5690-43DF-9377-57C7C1471FA1}">
      <dsp:nvSpPr>
        <dsp:cNvPr id="0" name=""/>
        <dsp:cNvSpPr/>
      </dsp:nvSpPr>
      <dsp:spPr>
        <a:xfrm>
          <a:off x="2565646" y="0"/>
          <a:ext cx="8717871" cy="51312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4. Признание гражданина инвалидом, срок переосвидетельствования которого наступает в период действия настоящего документа, при отсутствии направления на медико-социальную экспертизу гражданина, выданного медицинской организацией, органом, осуществляющим пенсионное обеспечение, либо органом социальной защиты населения, осуществляется путем продления ранее установленной группы инвалидности (категории "ребенок-инвалид"), причины инвалидности, а также путем разработки новой индивидуальной программы реабилитации или абилитации инвалида (ребенка-инвалида), включающей ранее рекомендованные реабилитационные или абилитационные мероприятия.</a:t>
          </a:r>
          <a:endParaRPr lang="ru-RU" sz="1700" kern="1200"/>
        </a:p>
      </dsp:txBody>
      <dsp:txXfrm>
        <a:off x="2565646" y="0"/>
        <a:ext cx="8717871" cy="2437364"/>
      </dsp:txXfrm>
    </dsp:sp>
    <dsp:sp modelId="{18A14429-18E8-4371-B18F-EBD7BDAFACB5}">
      <dsp:nvSpPr>
        <dsp:cNvPr id="0" name=""/>
        <dsp:cNvSpPr/>
      </dsp:nvSpPr>
      <dsp:spPr>
        <a:xfrm>
          <a:off x="1346964" y="2437364"/>
          <a:ext cx="2437364" cy="243736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0403C7-D89A-4DE0-B2E4-FBF0E2E9D82A}">
      <dsp:nvSpPr>
        <dsp:cNvPr id="0" name=""/>
        <dsp:cNvSpPr/>
      </dsp:nvSpPr>
      <dsp:spPr>
        <a:xfrm>
          <a:off x="2565646" y="2437364"/>
          <a:ext cx="8717871" cy="24373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/>
            <a:t>5. Инвалидность продлевается на срок 6 месяцев и устанавливается с даты, до которой была установлена инвалидность при предыдущем освидетельствовании.</a:t>
          </a:r>
          <a:endParaRPr lang="ru-RU" sz="1700" kern="1200"/>
        </a:p>
      </dsp:txBody>
      <dsp:txXfrm>
        <a:off x="2565646" y="2437364"/>
        <a:ext cx="8717871" cy="24373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B3BD43-1726-4C5A-9C68-F61CB3FA767B}">
      <dsp:nvSpPr>
        <dsp:cNvPr id="0" name=""/>
        <dsp:cNvSpPr/>
      </dsp:nvSpPr>
      <dsp:spPr>
        <a:xfrm>
          <a:off x="0" y="0"/>
          <a:ext cx="5131293" cy="513129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D85492-031B-42AC-AD69-DCFB2A38114F}">
      <dsp:nvSpPr>
        <dsp:cNvPr id="0" name=""/>
        <dsp:cNvSpPr/>
      </dsp:nvSpPr>
      <dsp:spPr>
        <a:xfrm>
          <a:off x="2565646" y="0"/>
          <a:ext cx="8717871" cy="513129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6. Продление инвалидности гражданину, которому при предыдущем освидетельствовании была установлена категория "ребенок-инвалид" до достижения возраста 18 лет и срок переосвидетельствования которого наступает в период действия настоящего документа, осуществляется путем установления I, II или III группы инвалидности на срок 6 месяцев в соответствии с заключением федерального государственного учреждения медико-социальной экспертизы о степени выраженности стойких расстройств функций организма, возникших в результате заболеваний, последствий травм или дефектов.</a:t>
          </a:r>
          <a:endParaRPr lang="ru-RU" sz="1500" kern="1200"/>
        </a:p>
      </dsp:txBody>
      <dsp:txXfrm>
        <a:off x="2565646" y="0"/>
        <a:ext cx="8717871" cy="1539391"/>
      </dsp:txXfrm>
    </dsp:sp>
    <dsp:sp modelId="{E941A304-40AE-48EA-9576-130E7453ADA6}">
      <dsp:nvSpPr>
        <dsp:cNvPr id="0" name=""/>
        <dsp:cNvSpPr/>
      </dsp:nvSpPr>
      <dsp:spPr>
        <a:xfrm>
          <a:off x="897977" y="1539391"/>
          <a:ext cx="3335337" cy="33353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D31D34-567B-4868-B6CD-86AEBC5457EF}">
      <dsp:nvSpPr>
        <dsp:cNvPr id="0" name=""/>
        <dsp:cNvSpPr/>
      </dsp:nvSpPr>
      <dsp:spPr>
        <a:xfrm>
          <a:off x="2565646" y="1539391"/>
          <a:ext cx="8717871" cy="33353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7. Продление инвалидности осуществляется без истребования от гражданина (его законного или уполномоченного представителя) заявления о проведении медико-социальной экспертизы. При этом письменного согласия гражданина, предусмотренного пунктом 24 Правил, не требуется.</a:t>
          </a:r>
          <a:endParaRPr lang="ru-RU" sz="1500" kern="1200"/>
        </a:p>
      </dsp:txBody>
      <dsp:txXfrm>
        <a:off x="2565646" y="1539391"/>
        <a:ext cx="8717871" cy="1539386"/>
      </dsp:txXfrm>
    </dsp:sp>
    <dsp:sp modelId="{37E06261-E972-43EF-BD2A-E1AF84BB51BD}">
      <dsp:nvSpPr>
        <dsp:cNvPr id="0" name=""/>
        <dsp:cNvSpPr/>
      </dsp:nvSpPr>
      <dsp:spPr>
        <a:xfrm>
          <a:off x="1795953" y="3078777"/>
          <a:ext cx="1539386" cy="153938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C1E863-1392-4627-AECA-D0466BF0D5AF}">
      <dsp:nvSpPr>
        <dsp:cNvPr id="0" name=""/>
        <dsp:cNvSpPr/>
      </dsp:nvSpPr>
      <dsp:spPr>
        <a:xfrm>
          <a:off x="2565646" y="3078777"/>
          <a:ext cx="8717871" cy="15393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8. Справка, подтверждающая факт установления инвалидности, и индивидуальная программа реабилитации или абилитации инвалида (ребенка-инвалида) направляются гражданину заказным почтовым отправлением с соблюдением требований законодательства Российской Федерации о персональных данных.</a:t>
          </a:r>
          <a:endParaRPr lang="ru-RU" sz="1500" kern="1200"/>
        </a:p>
      </dsp:txBody>
      <dsp:txXfrm>
        <a:off x="2565646" y="3078777"/>
        <a:ext cx="8717871" cy="1539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756AE-ED1A-4599-8899-6615CA08D963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EA883-449F-4967-BF6E-3A2C4C7EA5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889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altLang="ru-RU" sz="1400" dirty="0" smtClean="0">
                <a:solidFill>
                  <a:srgbClr val="000000"/>
                </a:solidFill>
              </a:rPr>
              <a:t>           В связи с объявлением ВОЗ пандемии </a:t>
            </a:r>
            <a:r>
              <a:rPr lang="ru-RU" altLang="ru-RU" sz="1400" dirty="0" err="1" smtClean="0">
                <a:solidFill>
                  <a:srgbClr val="000000"/>
                </a:solidFill>
              </a:rPr>
              <a:t>коронавирусной</a:t>
            </a:r>
            <a:r>
              <a:rPr lang="ru-RU" altLang="ru-RU" sz="1400" dirty="0" smtClean="0">
                <a:solidFill>
                  <a:srgbClr val="000000"/>
                </a:solidFill>
              </a:rPr>
              <a:t> инфекции, введением ограничительных мер на территории РФ из-за неблагоприятной эпидемиологической обстановки, обусловленной  распространением новой </a:t>
            </a:r>
            <a:r>
              <a:rPr lang="ru-RU" altLang="ru-RU" sz="1400" dirty="0" err="1" smtClean="0">
                <a:solidFill>
                  <a:srgbClr val="000000"/>
                </a:solidFill>
              </a:rPr>
              <a:t>коронавирусной</a:t>
            </a:r>
            <a:r>
              <a:rPr lang="ru-RU" altLang="ru-RU" sz="1400" dirty="0" smtClean="0">
                <a:solidFill>
                  <a:srgbClr val="000000"/>
                </a:solidFill>
              </a:rPr>
              <a:t> инфекции, Правительством РФ  были утверждены </a:t>
            </a:r>
            <a:r>
              <a:rPr lang="ru-RU" altLang="ru-RU" sz="1400" b="1" dirty="0" smtClean="0">
                <a:solidFill>
                  <a:srgbClr val="000000"/>
                </a:solidFill>
              </a:rPr>
              <a:t>Временные порядки </a:t>
            </a:r>
            <a:r>
              <a:rPr lang="ru-RU" altLang="ru-RU" sz="1400" dirty="0" smtClean="0">
                <a:solidFill>
                  <a:srgbClr val="000000"/>
                </a:solidFill>
              </a:rPr>
              <a:t>признания лица инвалидом и установления степени утраты профессиональной трудоспособности, предусматривающие возможность проведения освидетельствования граждан  заочно, на основании данных, указанных в направлениях медицинскими организациями и </a:t>
            </a:r>
            <a:r>
              <a:rPr lang="ru-RU" altLang="ru-RU" sz="1400" b="1" dirty="0" smtClean="0">
                <a:solidFill>
                  <a:srgbClr val="000000"/>
                </a:solidFill>
              </a:rPr>
              <a:t>продления </a:t>
            </a:r>
            <a:r>
              <a:rPr lang="ru-RU" altLang="ru-RU" sz="1400" dirty="0" smtClean="0">
                <a:solidFill>
                  <a:srgbClr val="000000"/>
                </a:solidFill>
              </a:rPr>
              <a:t>ранее установленных гражданам групп инвалидности, степени утраты профессиональной трудоспособности и программ реабилитации на 6 месяцев.</a:t>
            </a:r>
            <a:r>
              <a:rPr lang="ru-RU" altLang="ru-RU" sz="1400" dirty="0" smtClean="0"/>
              <a:t> При этом допускается проведение очного освидетельствования граждан в случае обжалования ими решения бюро МСЭ и изъявлении желания очного освидетельствования. В настоящее время данный режим работы продлен до 1 октября 2021 года. </a:t>
            </a:r>
          </a:p>
        </p:txBody>
      </p:sp>
      <p:sp>
        <p:nvSpPr>
          <p:cNvPr id="10244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841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841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841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841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5EB78D1D-A67C-4E20-9EED-D10043F6F394}" type="slidenum">
              <a:rPr lang="en-US" altLang="ru-RU" sz="1200">
                <a:solidFill>
                  <a:prstClr val="black"/>
                </a:solidFill>
              </a:rPr>
              <a:pPr/>
              <a:t>2</a:t>
            </a:fld>
            <a:endParaRPr lang="en-US" altLang="ru-RU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EA883-449F-4967-BF6E-3A2C4C7EA52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091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z="1400" dirty="0" smtClean="0"/>
          </a:p>
        </p:txBody>
      </p:sp>
      <p:sp>
        <p:nvSpPr>
          <p:cNvPr id="8196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841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841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841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8418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81CDD267-FD14-4CC7-A3D3-A223B5111A5B}" type="slidenum">
              <a:rPr lang="en-US" altLang="ru-RU" sz="1200">
                <a:solidFill>
                  <a:prstClr val="black"/>
                </a:solidFill>
              </a:rPr>
              <a:pPr/>
              <a:t>6</a:t>
            </a:fld>
            <a:endParaRPr lang="en-US" altLang="ru-RU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CC50-92C6-4E46-BA2D-D081D068A92A}" type="datetime1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62B13-8A21-4C55-8821-0611EE4451EE}" type="datetime1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EA5A-CE4F-4F5B-82A4-90E2F1708D65}" type="datetime1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DAB94-463A-455E-94C6-355FCE993F5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2175673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4CBF0-CFCC-4FE2-9A3A-DE2796C47E2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5060702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61E7E-3940-421A-8E98-664C24E371A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288063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9CD088-4A3E-4DC5-9D4B-D528AFA5468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35152916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04C46-B8CF-461A-BCD4-5F5F2FCBDD8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96426016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D477B-4BB3-49D1-88F7-4D8D2ABC351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6896771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B8ED3-5D4B-4F56-91CE-DCFCFB39CF18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48789191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D95A3-A6A3-42B8-B5BD-982FFC6925D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25610660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F3203-DABF-4D32-9436-002CDAB73549}" type="datetime1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0CFE0-6536-4902-9D45-B70251BE71F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77893297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0278C-3EF2-4677-B485-6A4C6DAD8508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840091535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AC587-CD7E-4717-8C63-25C9CDFC16C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96458234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reza-1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900" y="-88900"/>
            <a:ext cx="4487863" cy="694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613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6870-0476-4655-A94B-E2C89AD84D11}" type="datetime1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E98D-056F-4E98-9768-F0107B2959DC}" type="datetime1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BAD8-63BD-4ECB-B362-F7EC493714BC}" type="datetime1">
              <a:rPr lang="ru-RU" smtClean="0"/>
              <a:t>30.03.2021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97FE-C3D1-4160-A31B-145245940F17}" type="datetime1">
              <a:rPr lang="ru-RU" smtClean="0"/>
              <a:t>30.03.2021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9F32-998D-44DD-A0F2-DE18E9A12B71}" type="datetime1">
              <a:rPr lang="ru-RU" smtClean="0"/>
              <a:t>30.03.2021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D6B99-44BE-487D-A116-16985BD2DFA6}" type="datetime1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3BF10-45BC-458C-9B60-F2B593D42F97}" type="datetime1">
              <a:rPr lang="ru-RU" smtClean="0"/>
              <a:t>30.03.2021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90E58A-7DE3-41F5-9296-09DAC8BE2E12}" type="datetime1">
              <a:rPr lang="ru-RU" smtClean="0"/>
              <a:t>30.03.2021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10C397-DE94-47A9-9D41-9377FC75A34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9" r:id="rId2"/>
    <p:sldLayoutId id="2147484150" r:id="rId3"/>
    <p:sldLayoutId id="2147484151" r:id="rId4"/>
    <p:sldLayoutId id="2147484152" r:id="rId5"/>
    <p:sldLayoutId id="2147484153" r:id="rId6"/>
    <p:sldLayoutId id="2147484154" r:id="rId7"/>
    <p:sldLayoutId id="2147484155" r:id="rId8"/>
    <p:sldLayoutId id="2147484156" r:id="rId9"/>
    <p:sldLayoutId id="2147484157" r:id="rId10"/>
    <p:sldLayoutId id="21474841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8418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8418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84188" eaLnBrk="0" fontAlgn="base" hangingPunct="0">
              <a:spcBef>
                <a:spcPct val="0"/>
              </a:spcBef>
              <a:spcAft>
                <a:spcPct val="0"/>
              </a:spcAft>
            </a:pPr>
            <a:fld id="{ED66FC8E-E51C-404D-97B2-D82170981E43}" type="slidenum">
              <a:rPr lang="en-US" altLang="ru-RU" smtClean="0"/>
              <a:pPr defTabSz="484188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57269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1" r:id="rId1"/>
    <p:sldLayoutId id="2147484162" r:id="rId2"/>
    <p:sldLayoutId id="2147484163" r:id="rId3"/>
    <p:sldLayoutId id="2147484164" r:id="rId4"/>
    <p:sldLayoutId id="2147484165" r:id="rId5"/>
    <p:sldLayoutId id="2147484166" r:id="rId6"/>
    <p:sldLayoutId id="2147484167" r:id="rId7"/>
    <p:sldLayoutId id="2147484168" r:id="rId8"/>
    <p:sldLayoutId id="2147484169" r:id="rId9"/>
    <p:sldLayoutId id="2147484170" r:id="rId10"/>
    <p:sldLayoutId id="2147484171" r:id="rId11"/>
    <p:sldLayoutId id="21474841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1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9599" y="355599"/>
            <a:ext cx="6512511" cy="1143000"/>
          </a:xfrm>
        </p:spPr>
        <p:txBody>
          <a:bodyPr/>
          <a:lstStyle/>
          <a:p>
            <a:r>
              <a:rPr lang="ru-RU" sz="2800" dirty="0"/>
              <a:t>ФКУ «ГБ МСЭ по Самарской области» Минтруда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330403" y="2167808"/>
            <a:ext cx="7899400" cy="327058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endParaRPr lang="ru-RU" sz="4000" b="1" dirty="0"/>
          </a:p>
          <a:p>
            <a:pPr marL="4572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Временный порядок освидетельствования граждан с целью установления и продления </a:t>
            </a:r>
            <a:r>
              <a:rPr 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инвалидности.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sz="1800" b="1" dirty="0"/>
          </a:p>
          <a:p>
            <a:pPr marL="45720" indent="0" algn="ctr">
              <a:buNone/>
            </a:pPr>
            <a:endParaRPr lang="ru-RU" sz="1800" b="1" dirty="0"/>
          </a:p>
          <a:p>
            <a:pPr marL="45720" indent="0" algn="ctr">
              <a:buNone/>
            </a:pPr>
            <a:r>
              <a:rPr lang="ru-RU" sz="1600" b="1" dirty="0" smtClean="0"/>
              <a:t>Блохин Евгений Юрьевич</a:t>
            </a:r>
            <a:endParaRPr lang="ru-RU" sz="1600" b="1" dirty="0"/>
          </a:p>
          <a:p>
            <a:pPr marL="45720" indent="0" algn="ctr">
              <a:buNone/>
            </a:pPr>
            <a:endParaRPr lang="ru-RU" sz="2300" b="1" dirty="0"/>
          </a:p>
          <a:p>
            <a:pPr marL="45720" indent="0" algn="ctr">
              <a:buNone/>
            </a:pPr>
            <a:r>
              <a:rPr lang="ru-RU" sz="1500" b="1" dirty="0"/>
              <a:t>Руководитель экспертного состава № 6, врач по медико-социальной экспертизе</a:t>
            </a:r>
          </a:p>
          <a:p>
            <a:pPr marL="45720" indent="0">
              <a:buNone/>
            </a:pPr>
            <a:endParaRPr lang="ru-RU" sz="2800" dirty="0"/>
          </a:p>
          <a:p>
            <a:endParaRPr lang="ru-RU" dirty="0"/>
          </a:p>
        </p:txBody>
      </p:sp>
      <p:pic>
        <p:nvPicPr>
          <p:cNvPr id="1027" name="Picture 3" descr="C:\Users\Мария\Desktop\Лого новый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53" y="227168"/>
            <a:ext cx="1612900" cy="160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15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DE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ФКУ «Главное бюро медико-социальной экспертизы по Самарской области» Минтруда России в 2020 году</a:t>
            </a:r>
            <a:endParaRPr lang="ru-RU" dirty="0"/>
          </a:p>
        </p:txBody>
      </p:sp>
      <p:pic>
        <p:nvPicPr>
          <p:cNvPr id="9220" name="Объект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544257"/>
            <a:ext cx="2501900" cy="3951287"/>
          </a:xfrm>
        </p:spPr>
      </p:pic>
      <p:sp>
        <p:nvSpPr>
          <p:cNvPr id="6" name="Объект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9675" y="1864659"/>
            <a:ext cx="6596063" cy="4856816"/>
          </a:xfrm>
        </p:spPr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/>
              <a:t> 	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РФ от 11 февраля 2021 г. N 155 “О внесении изменений в пункт 3 постановления Правительства Российской Федерации от 16 октября 2020 г. N 1697 и пункт 3 постановления Правительства Российской Федерации от 24 октября 2020 г. N 1730”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Заочный формат освидетельствования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Возможность очного освидетельствования в случае обжалования решения БМСЭ, ГБ МСЭ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Период до 1 октября 2021 г.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Заочное продление на 6 месяцев</a:t>
            </a:r>
          </a:p>
        </p:txBody>
      </p:sp>
      <p:sp>
        <p:nvSpPr>
          <p:cNvPr id="9223" name="Номер слайда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84188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defTabSz="484188"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defTabSz="484188"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defTabSz="484188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defTabSz="484188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defTabSz="484188"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defTabSz="484188"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defTabSz="484188"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defTabSz="484188"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80552FA-1A87-4440-B39F-BA7B1910D6D5}" type="slidenum">
              <a:rPr lang="en-US" altLang="ru-RU" sz="1200">
                <a:solidFill>
                  <a:srgbClr val="898989"/>
                </a:solidFill>
              </a:rPr>
              <a:pPr/>
              <a:t>2</a:t>
            </a:fld>
            <a:endParaRPr lang="en-US" altLang="ru-RU" sz="1200">
              <a:solidFill>
                <a:srgbClr val="898989"/>
              </a:solidFill>
            </a:endParaRPr>
          </a:p>
        </p:txBody>
      </p:sp>
      <p:pic>
        <p:nvPicPr>
          <p:cNvPr id="9224" name="Рисунок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388" y="2060575"/>
            <a:ext cx="2424112" cy="395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Рисунок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2770188"/>
            <a:ext cx="2424113" cy="395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Рисунок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6246813"/>
            <a:ext cx="5857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34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6533" y="592668"/>
            <a:ext cx="11006667" cy="541866"/>
          </a:xfrm>
        </p:spPr>
        <p:txBody>
          <a:bodyPr/>
          <a:lstStyle/>
          <a:p>
            <a:r>
              <a:rPr lang="ru-RU" sz="2400" dirty="0"/>
              <a:t>ВРЕМЕННЫЙ ПОРЯДОК ПРИЗНАНИЯ ЛИЦА ИНВАЛИДОМ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7" name="Схема 6"/>
          <p:cNvGraphicFramePr/>
          <p:nvPr/>
        </p:nvGraphicFramePr>
        <p:xfrm>
          <a:off x="592668" y="1405466"/>
          <a:ext cx="11063714" cy="5110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805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783" y="417250"/>
            <a:ext cx="11256885" cy="692459"/>
          </a:xfrm>
        </p:spPr>
        <p:txBody>
          <a:bodyPr/>
          <a:lstStyle/>
          <a:p>
            <a:r>
              <a:rPr lang="ru-RU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ВРЕМЕННЫЙ ПОРЯДОК ПРИЗНАНИЯ ЛИЦА ИНВАЛИДОМ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523783" y="1233995"/>
          <a:ext cx="11283518" cy="5131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822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783" y="417250"/>
            <a:ext cx="11256885" cy="692459"/>
          </a:xfrm>
        </p:spPr>
        <p:txBody>
          <a:bodyPr/>
          <a:lstStyle/>
          <a:p>
            <a:r>
              <a:rPr lang="ru-RU" sz="2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ВРЕМЕННЫЙ ПОРЯДОК ПРИЗНАНИЯ ЛИЦА ИНВАЛИДОМ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523783" y="1233995"/>
          <a:ext cx="11283518" cy="5131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05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Номер слайда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84188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defTabSz="484188"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defTabSz="484188"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defTabSz="484188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defTabSz="484188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defTabSz="484188"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defTabSz="484188"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defTabSz="484188"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defTabSz="484188"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85BA7E9-F04A-4427-A942-ED90DA91DF96}" type="slidenum">
              <a:rPr lang="en-US" altLang="ru-RU" sz="1200">
                <a:solidFill>
                  <a:srgbClr val="898989"/>
                </a:solidFill>
              </a:rPr>
              <a:pPr/>
              <a:t>6</a:t>
            </a:fld>
            <a:endParaRPr lang="en-US" altLang="ru-RU" sz="1200">
              <a:solidFill>
                <a:srgbClr val="898989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4838" y="180914"/>
            <a:ext cx="10972800" cy="1209675"/>
          </a:xfrm>
          <a:solidFill>
            <a:schemeClr val="bg2"/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altLang="ru-RU" sz="3200" b="0" dirty="0">
                <a:solidFill>
                  <a:prstClr val="black">
                    <a:lumMod val="75000"/>
                    <a:lumOff val="25000"/>
                  </a:prst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Приказ Минтруда России № 585н от 27 августа 2019 года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7172" name="Объект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6027" y="1411550"/>
            <a:ext cx="3852863" cy="4932917"/>
          </a:xfrm>
        </p:spPr>
      </p:pic>
      <p:sp>
        <p:nvSpPr>
          <p:cNvPr id="7174" name="Объект 5"/>
          <p:cNvSpPr>
            <a:spLocks noGrp="1"/>
          </p:cNvSpPr>
          <p:nvPr>
            <p:ph sz="quarter" idx="4294967295"/>
          </p:nvPr>
        </p:nvSpPr>
        <p:spPr>
          <a:xfrm>
            <a:off x="4795113" y="1486964"/>
            <a:ext cx="6775450" cy="4559300"/>
          </a:xfrm>
        </p:spPr>
        <p:txBody>
          <a:bodyPr/>
          <a:lstStyle/>
          <a:p>
            <a:pPr marL="0" indent="0" algn="ctr" eaLnBrk="1" hangingPunct="1">
              <a:buFont typeface="Arial" pitchFamily="34" charset="0"/>
              <a:buNone/>
            </a:pPr>
            <a:r>
              <a:rPr lang="ru-RU" altLang="ru-RU" dirty="0" smtClean="0"/>
              <a:t> </a:t>
            </a:r>
            <a:r>
              <a:rPr lang="ru-RU" altLang="ru-RU" sz="3200" dirty="0" smtClean="0">
                <a:latin typeface="Times New Roman" pitchFamily="18" charset="0"/>
                <a:cs typeface="Times New Roman" pitchFamily="18" charset="0"/>
              </a:rPr>
              <a:t>Приказ Минтруда России № 585н от 27 августа 2019 года "О классификациях и критериях, используемых при осуществлении медико-социальной экспертизы граждан федеральными государственными учреждениями медико-социальной экспертизы"  </a:t>
            </a:r>
          </a:p>
        </p:txBody>
      </p:sp>
      <p:pic>
        <p:nvPicPr>
          <p:cNvPr id="7176" name="Рисунок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6246813"/>
            <a:ext cx="585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03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7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23783" y="772356"/>
            <a:ext cx="1121249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Количественная оценка степени выраженности стойких нарушений функций организма граждан в возрасте 18 лет и старше, обусловленная заболеваниями нервной системы, основывается преимущественно на оценке степени выраженности </a:t>
            </a:r>
            <a:r>
              <a:rPr lang="ru-RU" b="1" dirty="0"/>
              <a:t>двигательных нарушений </a:t>
            </a:r>
            <a:r>
              <a:rPr lang="ru-RU" dirty="0"/>
              <a:t>(параличи, парезы, атаксия, гиперкинезы), затрудняющих опору и передвижение, способность осуществлять простые и сложные виды движений, а также на оценке наличия и степени выраженности </a:t>
            </a:r>
            <a:r>
              <a:rPr lang="ru-RU" b="1" dirty="0"/>
              <a:t>психических, речевых и языковых, сенсорных нарушений функций организма</a:t>
            </a:r>
            <a:r>
              <a:rPr lang="ru-RU" dirty="0"/>
              <a:t>. Учитываются также и другие факторы патологического процесса: клиническая форма, тип и тяжесть течения заболевания, активность процесса, длительность и частота обострений, наличие и </a:t>
            </a:r>
            <a:r>
              <a:rPr lang="ru-RU" dirty="0" err="1"/>
              <a:t>курабельность</a:t>
            </a:r>
            <a:r>
              <a:rPr lang="ru-RU" dirty="0"/>
              <a:t> пароксизмальных состояний; распространенность патологического процесса, наличие осложнений, факторы клинического и реабилитационного прогноза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1. Нарушения </a:t>
            </a:r>
            <a:r>
              <a:rPr lang="ru-RU" dirty="0"/>
              <a:t>нейромышечных, скелетных и связанных с движением (статодинамических) функций</a:t>
            </a:r>
            <a:endParaRPr lang="ru-RU" dirty="0" smtClean="0"/>
          </a:p>
          <a:p>
            <a:r>
              <a:rPr lang="ru-RU" dirty="0" smtClean="0"/>
              <a:t>2. Нарушения </a:t>
            </a:r>
            <a:r>
              <a:rPr lang="ru-RU" dirty="0"/>
              <a:t>языковых и </a:t>
            </a:r>
            <a:r>
              <a:rPr lang="ru-RU" dirty="0" smtClean="0"/>
              <a:t>речевых функций</a:t>
            </a:r>
            <a:endParaRPr lang="ru-RU" dirty="0"/>
          </a:p>
          <a:p>
            <a:r>
              <a:rPr lang="ru-RU" dirty="0" smtClean="0"/>
              <a:t>3. Нарушения функции мочевыделительной системы</a:t>
            </a:r>
          </a:p>
          <a:p>
            <a:r>
              <a:rPr lang="ru-RU" dirty="0" smtClean="0"/>
              <a:t>4. Нарушения сенсорных функций (по зрению)</a:t>
            </a:r>
          </a:p>
          <a:p>
            <a:r>
              <a:rPr lang="ru-RU" dirty="0" smtClean="0"/>
              <a:t>5. Нарушения </a:t>
            </a:r>
            <a:r>
              <a:rPr lang="ru-RU" dirty="0"/>
              <a:t>функций пищеварительной </a:t>
            </a:r>
            <a:r>
              <a:rPr lang="ru-RU" dirty="0" smtClean="0"/>
              <a:t>системы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2686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C397-DE94-47A9-9D41-9377FC75A34E}" type="slidenum">
              <a:rPr lang="ru-RU" smtClean="0"/>
              <a:t>8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26741" y="273859"/>
            <a:ext cx="113870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Раздел 6.7 </a:t>
            </a:r>
            <a:r>
              <a:rPr lang="ru-RU" dirty="0" err="1" smtClean="0"/>
              <a:t>Демиелинизирующие</a:t>
            </a:r>
            <a:r>
              <a:rPr lang="ru-RU" dirty="0" smtClean="0"/>
              <a:t> </a:t>
            </a:r>
            <a:r>
              <a:rPr lang="ru-RU" dirty="0"/>
              <a:t>болезни центральной нервной </a:t>
            </a:r>
            <a:r>
              <a:rPr lang="ru-RU" dirty="0" smtClean="0"/>
              <a:t>системы (</a:t>
            </a:r>
            <a:r>
              <a:rPr lang="en-US" dirty="0" smtClean="0"/>
              <a:t>G35-G</a:t>
            </a:r>
            <a:r>
              <a:rPr lang="ru-RU" dirty="0" smtClean="0"/>
              <a:t>37)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Рассеянный склероз (</a:t>
            </a:r>
            <a:r>
              <a:rPr lang="en-US" dirty="0" smtClean="0"/>
              <a:t>G</a:t>
            </a:r>
            <a:r>
              <a:rPr lang="ru-RU" dirty="0" smtClean="0"/>
              <a:t>35)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894995"/>
              </p:ext>
            </p:extLst>
          </p:nvPr>
        </p:nvGraphicFramePr>
        <p:xfrm>
          <a:off x="426128" y="1074199"/>
          <a:ext cx="10928412" cy="5184558"/>
        </p:xfrm>
        <a:graphic>
          <a:graphicData uri="http://schemas.openxmlformats.org/drawingml/2006/table">
            <a:tbl>
              <a:tblPr/>
              <a:tblGrid>
                <a:gridCol w="10093911"/>
                <a:gridCol w="834501"/>
              </a:tblGrid>
              <a:tr h="13723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 CYR"/>
                          <a:ea typeface="Times New Roman"/>
                        </a:rPr>
                        <a:t>Отсутствие признаков активности заболевания в соответствии с критериями, в том числе - по данным МРТ.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 CYR"/>
                          <a:ea typeface="Times New Roman"/>
                        </a:rPr>
                        <a:t>Отсутствие или незначительные нарушения функций организма (включая легкие атактические нарушения) в том числе - на фоне терапии ПИТРС</a:t>
                      </a:r>
                    </a:p>
                  </a:txBody>
                  <a:tcPr marL="33328" marR="33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 CYR"/>
                          <a:ea typeface="Times New Roman"/>
                        </a:rPr>
                        <a:t>10-30</a:t>
                      </a:r>
                    </a:p>
                  </a:txBody>
                  <a:tcPr marL="33328" marR="33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8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 CYR"/>
                          <a:ea typeface="Times New Roman"/>
                        </a:rPr>
                        <a:t>Умеренные парезы верхних и/или нижних конечностей, умеренные бульбарные нарушения; умеренные атактические нарушения, частичная атрофия зрительных нервов с умеренными нарушениями сенсорных функций; умеренные нарушения функций тазовых органов, в том числе - на фоне терапии ПИТРС</a:t>
                      </a:r>
                    </a:p>
                  </a:txBody>
                  <a:tcPr marL="33328" marR="33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 CYR"/>
                          <a:ea typeface="Times New Roman"/>
                        </a:rPr>
                        <a:t>40-60</a:t>
                      </a:r>
                    </a:p>
                  </a:txBody>
                  <a:tcPr marL="33328" marR="33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7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>
                          <a:effectLst/>
                          <a:latin typeface="Times New Roman CYR"/>
                          <a:ea typeface="Times New Roman"/>
                        </a:rPr>
                        <a:t>Выраженные парезы верхних и/или нижних конечностей, выраженные бульбарные нарушения; выраженные атактические нарушения, нарушение контроля функции тазовых органов, в том числе - на фоне терапии ПИТРС</a:t>
                      </a:r>
                    </a:p>
                  </a:txBody>
                  <a:tcPr marL="33328" marR="33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 CYR"/>
                          <a:ea typeface="Times New Roman"/>
                        </a:rPr>
                        <a:t>70-80</a:t>
                      </a:r>
                    </a:p>
                  </a:txBody>
                  <a:tcPr marL="33328" marR="33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8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 CYR"/>
                          <a:ea typeface="Times New Roman"/>
                        </a:rPr>
                        <a:t>Значительно выраженные парезы или параличи верхних и/или нижних конечностей; значительно выраженные бульбарные нарушения, атактические нарушения, отсутствие контроля функции тазовых органов, в том числе - на фоне терапии ПИТРС</a:t>
                      </a:r>
                    </a:p>
                  </a:txBody>
                  <a:tcPr marL="33328" marR="33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 CYR"/>
                          <a:ea typeface="Times New Roman"/>
                        </a:rPr>
                        <a:t>90-100</a:t>
                      </a:r>
                    </a:p>
                  </a:txBody>
                  <a:tcPr marL="33328" marR="33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549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3"/>
          </p:nvPr>
        </p:nvSpPr>
        <p:spPr>
          <a:xfrm>
            <a:off x="1258790" y="361476"/>
            <a:ext cx="10451241" cy="294036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6000" b="1" i="1" u="sng" dirty="0" smtClean="0">
                <a:latin typeface="Times New Roman"/>
                <a:cs typeface="Times New Roman"/>
              </a:rPr>
              <a:t>Благодарю за внимание!</a:t>
            </a:r>
            <a:endParaRPr lang="ru-RU" sz="6000" b="1" i="1" u="sng" dirty="0">
              <a:latin typeface="Times New Roman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1999" cy="6843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7227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910</TotalTime>
  <Words>944</Words>
  <Application>Microsoft Office PowerPoint</Application>
  <PresentationFormat>Произвольный</PresentationFormat>
  <Paragraphs>59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Воздушный поток</vt:lpstr>
      <vt:lpstr>Тема Office</vt:lpstr>
      <vt:lpstr>ФКУ «ГБ МСЭ по Самарской области» Минтруда России</vt:lpstr>
      <vt:lpstr>Деятельность ФКУ «Главное бюро медико-социальной экспертизы по Самарской области» Минтруда России в 2020 году</vt:lpstr>
      <vt:lpstr>ВРЕМЕННЫЙ ПОРЯДОК ПРИЗНАНИЯ ЛИЦА ИНВАЛИДОМ</vt:lpstr>
      <vt:lpstr>ВРЕМЕННЫЙ ПОРЯДОК ПРИЗНАНИЯ ЛИЦА ИНВАЛИДОМ</vt:lpstr>
      <vt:lpstr>ВРЕМЕННЫЙ ПОРЯДОК ПРИЗНАНИЯ ЛИЦА ИНВАЛИДОМ</vt:lpstr>
      <vt:lpstr>Приказ Минтруда России № 585н от 27 августа 2019 года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Обследование больных с заболеваниями опорно-двигательного аппарата, приводящим к нарушению статодинамических функций организма.</dc:title>
  <dc:creator>Евгений</dc:creator>
  <cp:lastModifiedBy>user</cp:lastModifiedBy>
  <cp:revision>109</cp:revision>
  <dcterms:created xsi:type="dcterms:W3CDTF">2020-10-18T11:25:13Z</dcterms:created>
  <dcterms:modified xsi:type="dcterms:W3CDTF">2021-03-30T07:33:24Z</dcterms:modified>
</cp:coreProperties>
</file>